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FD3F4F2-EE95-4FEA-ADE0-AFE3736FBA06}">
  <a:tblStyle styleId="{3FD3F4F2-EE95-4FEA-ADE0-AFE3736FBA0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regular.fntdata"/><Relationship Id="rId21" Type="http://schemas.openxmlformats.org/officeDocument/2006/relationships/slide" Target="slides/slide15.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050">
                <a:solidFill>
                  <a:srgbClr val="333333"/>
                </a:solidFill>
                <a:highlight>
                  <a:srgbClr val="FFFFFF"/>
                </a:highlight>
              </a:rPr>
              <a:t>Social media </a:t>
            </a:r>
            <a:r>
              <a:rPr lang="en" sz="1050">
                <a:solidFill>
                  <a:srgbClr val="333333"/>
                </a:solidFill>
                <a:highlight>
                  <a:srgbClr val="FFFFFF"/>
                </a:highlight>
              </a:rPr>
              <a:t>monitoring</a:t>
            </a:r>
            <a:r>
              <a:rPr lang="en" sz="1050">
                <a:solidFill>
                  <a:srgbClr val="333333"/>
                </a:solidFill>
                <a:highlight>
                  <a:srgbClr val="FFFFFF"/>
                </a:highlight>
              </a:rPr>
              <a:t>  </a:t>
            </a:r>
            <a:r>
              <a:rPr lang="en" sz="1050">
                <a:solidFill>
                  <a:srgbClr val="333333"/>
                </a:solidFill>
                <a:highlight>
                  <a:srgbClr val="FFFFFF"/>
                </a:highlight>
              </a:rPr>
              <a:t>It works by tracking some of the public mentioned keywords that account for threats like cutting, cyberbullying, and suicide. There are specific social media monitoring tools that work on this very principle where they track certain keywords to account for the danger that might be becoming. These keywords can like guns, bullets, knives, cutting, depression, etc.</a:t>
            </a:r>
            <a:endParaRPr sz="1050">
              <a:solidFill>
                <a:srgbClr val="333333"/>
              </a:solidFill>
              <a:highlight>
                <a:srgbClr val="FFFFFF"/>
              </a:highlight>
            </a:endParaRPr>
          </a:p>
          <a:p>
            <a:pPr indent="0" lvl="0" marL="0" rtl="0" algn="just">
              <a:lnSpc>
                <a:spcPct val="115000"/>
              </a:lnSpc>
              <a:spcBef>
                <a:spcPts val="800"/>
              </a:spcBef>
              <a:spcAft>
                <a:spcPts val="0"/>
              </a:spcAft>
              <a:buClr>
                <a:schemeClr val="dk1"/>
              </a:buClr>
              <a:buSzPts val="1100"/>
              <a:buFont typeface="Arial"/>
              <a:buNone/>
            </a:pPr>
            <a:r>
              <a:rPr lang="en" sz="1050">
                <a:solidFill>
                  <a:srgbClr val="333333"/>
                </a:solidFill>
                <a:highlight>
                  <a:srgbClr val="FFFFFF"/>
                </a:highlight>
              </a:rPr>
              <a:t>When these keywords are set up in the required and excluded section of the tool, it notifies the team whenever these are used in the phrases with other words. This way the staff members can quickly identify the danger that is associated with a certain student. This gives them the head start to investigate further what is going on.</a:t>
            </a:r>
            <a:endParaRPr sz="1050">
              <a:solidFill>
                <a:srgbClr val="333333"/>
              </a:solidFill>
              <a:highlight>
                <a:srgbClr val="FFFFFF"/>
              </a:highlight>
            </a:endParaRPr>
          </a:p>
          <a:p>
            <a:pPr indent="0" lvl="0" marL="0" rtl="0" algn="just">
              <a:lnSpc>
                <a:spcPct val="115000"/>
              </a:lnSpc>
              <a:spcBef>
                <a:spcPts val="800"/>
              </a:spcBef>
              <a:spcAft>
                <a:spcPts val="0"/>
              </a:spcAft>
              <a:buClr>
                <a:schemeClr val="dk1"/>
              </a:buClr>
              <a:buSzPts val="1100"/>
              <a:buFont typeface="Arial"/>
              <a:buNone/>
            </a:pPr>
            <a:r>
              <a:rPr lang="en" sz="1050">
                <a:solidFill>
                  <a:srgbClr val="333333"/>
                </a:solidFill>
                <a:highlight>
                  <a:srgbClr val="FFFFFF"/>
                </a:highlight>
              </a:rPr>
              <a:t> Through the posts kids are sharing, the content they are searching, and the types of comments they are making, their mental state can be analyzed</a:t>
            </a:r>
            <a:endParaRPr sz="1050">
              <a:solidFill>
                <a:srgbClr val="333333"/>
              </a:solidFill>
              <a:highlight>
                <a:srgbClr val="FFFFFF"/>
              </a:highlight>
            </a:endParaRPr>
          </a:p>
          <a:p>
            <a:pPr indent="0" lvl="0" marL="0" rtl="0" algn="just">
              <a:lnSpc>
                <a:spcPct val="115000"/>
              </a:lnSpc>
              <a:spcBef>
                <a:spcPts val="800"/>
              </a:spcBef>
              <a:spcAft>
                <a:spcPts val="0"/>
              </a:spcAft>
              <a:buClr>
                <a:schemeClr val="dk1"/>
              </a:buClr>
              <a:buSzPts val="1100"/>
              <a:buFont typeface="Arial"/>
              <a:buNone/>
            </a:pPr>
            <a:r>
              <a:rPr lang="en" sz="1050">
                <a:solidFill>
                  <a:srgbClr val="333333"/>
                </a:solidFill>
                <a:highlight>
                  <a:srgbClr val="FFFFFF"/>
                </a:highlight>
              </a:rPr>
              <a:t>As far as their privacy is concerned, schools are not invading their private chats and knowing their secrets.</a:t>
            </a:r>
            <a:endParaRPr sz="1050">
              <a:solidFill>
                <a:srgbClr val="333333"/>
              </a:solidFill>
              <a:highlight>
                <a:srgbClr val="FFFFFF"/>
              </a:highlight>
            </a:endParaRPr>
          </a:p>
          <a:p>
            <a:pPr indent="0" lvl="0" marL="0" rtl="0" algn="just">
              <a:lnSpc>
                <a:spcPct val="115000"/>
              </a:lnSpc>
              <a:spcBef>
                <a:spcPts val="800"/>
              </a:spcBef>
              <a:spcAft>
                <a:spcPts val="800"/>
              </a:spcAft>
              <a:buClr>
                <a:schemeClr val="dk1"/>
              </a:buClr>
              <a:buSzPts val="1100"/>
              <a:buFont typeface="Arial"/>
              <a:buNone/>
            </a:pPr>
            <a:r>
              <a:t/>
            </a:r>
            <a:endParaRPr sz="1050">
              <a:solidFill>
                <a:srgbClr val="333333"/>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many students hesitate to ask </a:t>
            </a:r>
            <a:r>
              <a:rPr lang="en"/>
              <a:t>doubts</a:t>
            </a:r>
            <a:r>
              <a:rPr lang="en"/>
              <a:t> in class fearing how it may affect their image in their peer groups, we propose the use of a platform where doubts can be asked anonymously by students. </a:t>
            </a:r>
            <a:endParaRPr/>
          </a:p>
          <a:p>
            <a:pPr indent="0" lvl="0" marL="0" rtl="0" algn="l">
              <a:spcBef>
                <a:spcPts val="0"/>
              </a:spcBef>
              <a:spcAft>
                <a:spcPts val="0"/>
              </a:spcAft>
              <a:buNone/>
            </a:pPr>
            <a:r>
              <a:rPr lang="en"/>
              <a:t>This will also increase the interactions between the students and the teachers.</a:t>
            </a:r>
            <a:endParaRPr/>
          </a:p>
          <a:p>
            <a:pPr indent="0" lvl="0" marL="0" rtl="0" algn="l">
              <a:spcBef>
                <a:spcPts val="0"/>
              </a:spcBef>
              <a:spcAft>
                <a:spcPts val="0"/>
              </a:spcAft>
              <a:buNone/>
            </a:pPr>
            <a:r>
              <a:rPr lang="en"/>
              <a:t>It will be of particular help during online classes as the students don’t have the opportunity to ask their doubts just after the class as they do in offline classes.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baf076e13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baf076e1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202122"/>
                </a:solidFill>
                <a:highlight>
                  <a:srgbClr val="FFFFFF"/>
                </a:highlight>
              </a:rPr>
              <a:t>In biological vision, SfM refers to the phenomenon by which humans (and other living creatures) can recover 3D structure from the projected 2D (retinal) motion field of a moving object or scene.</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Steps</a:t>
            </a:r>
            <a:endParaRPr sz="1050">
              <a:solidFill>
                <a:srgbClr val="202122"/>
              </a:solidFill>
              <a:highlight>
                <a:srgbClr val="FFFFFF"/>
              </a:highlight>
            </a:endParaRPr>
          </a:p>
          <a:p>
            <a:pPr indent="0" lvl="0" marL="0" rtl="0" algn="l">
              <a:spcBef>
                <a:spcPts val="0"/>
              </a:spcBef>
              <a:spcAft>
                <a:spcPts val="0"/>
              </a:spcAft>
              <a:buNone/>
            </a:pPr>
            <a:r>
              <a:rPr lang="en" sz="1050">
                <a:solidFill>
                  <a:srgbClr val="2D2D2D"/>
                </a:solidFill>
              </a:rPr>
              <a:t>The first two steps of SFM algorithm: feature point extraction and matching</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Detect 2d </a:t>
            </a:r>
            <a:r>
              <a:rPr lang="en" sz="1050">
                <a:solidFill>
                  <a:srgbClr val="202122"/>
                </a:solidFill>
                <a:highlight>
                  <a:srgbClr val="FFFFFF"/>
                </a:highlight>
              </a:rPr>
              <a:t>features</a:t>
            </a:r>
            <a:r>
              <a:rPr lang="en" sz="1050">
                <a:solidFill>
                  <a:srgbClr val="202122"/>
                </a:solidFill>
                <a:highlight>
                  <a:srgbClr val="FFFFFF"/>
                </a:highlight>
              </a:rPr>
              <a:t> in every input image</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Match 2D features between images</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Construct 2d tracks from the matches</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Solve for the sfm model from the 2d tracks</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Refine the sfm model using bundle adjustement</a:t>
            </a:r>
            <a:endParaRPr sz="1050">
              <a:solidFill>
                <a:srgbClr val="202122"/>
              </a:solidFill>
              <a:highlight>
                <a:srgbClr val="FFFFFF"/>
              </a:highlight>
            </a:endParaRPr>
          </a:p>
          <a:p>
            <a:pPr indent="0" lvl="0" marL="0" rtl="0" algn="l">
              <a:spcBef>
                <a:spcPts val="0"/>
              </a:spcBef>
              <a:spcAft>
                <a:spcPts val="0"/>
              </a:spcAft>
              <a:buNone/>
            </a:pPr>
            <a:r>
              <a:t/>
            </a:r>
            <a:endParaRPr sz="1050">
              <a:solidFill>
                <a:srgbClr val="202122"/>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ba47c6653_2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ba47c665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NLP </a:t>
            </a:r>
            <a:r>
              <a:rPr lang="en"/>
              <a:t>TOKENIZER</a:t>
            </a:r>
            <a:r>
              <a:rPr lang="en"/>
              <a:t> FOR SUMMARISING</a:t>
            </a:r>
            <a:endParaRPr/>
          </a:p>
          <a:p>
            <a:pPr indent="0" lvl="0" marL="0" rtl="0" algn="l">
              <a:spcBef>
                <a:spcPts val="0"/>
              </a:spcBef>
              <a:spcAft>
                <a:spcPts val="0"/>
              </a:spcAft>
              <a:buNone/>
            </a:pPr>
            <a:r>
              <a:rPr lang="en"/>
              <a:t>BREAKS THE </a:t>
            </a:r>
            <a:r>
              <a:rPr lang="en"/>
              <a:t>SOURCE</a:t>
            </a:r>
            <a:r>
              <a:rPr lang="en"/>
              <a:t> TEXT INTO WORD TOKENS AND PHRASE TOKENS AND THEN ANALYSES IT</a:t>
            </a:r>
            <a:endParaRPr/>
          </a:p>
          <a:p>
            <a:pPr indent="0" lvl="0" marL="0" rtl="0" algn="l">
              <a:spcBef>
                <a:spcPts val="0"/>
              </a:spcBef>
              <a:spcAft>
                <a:spcPts val="0"/>
              </a:spcAft>
              <a:buNone/>
            </a:pPr>
            <a:r>
              <a:rPr lang="en"/>
              <a:t>FREQUENTLY USED WORDS ARE ANALYSED A AND THE ARE REMOVED </a:t>
            </a:r>
            <a:endParaRPr/>
          </a:p>
          <a:p>
            <a:pPr indent="0" lvl="0" marL="0" rtl="0" algn="l">
              <a:spcBef>
                <a:spcPts val="0"/>
              </a:spcBef>
              <a:spcAft>
                <a:spcPts val="0"/>
              </a:spcAft>
              <a:buNone/>
            </a:pPr>
            <a:r>
              <a:rPr lang="en"/>
              <a:t>FREQUENCY TABLE IS USED AND MADE</a:t>
            </a:r>
            <a:endParaRPr/>
          </a:p>
          <a:p>
            <a:pPr indent="0" lvl="0" marL="0" rtl="0" algn="l">
              <a:spcBef>
                <a:spcPts val="0"/>
              </a:spcBef>
              <a:spcAft>
                <a:spcPts val="0"/>
              </a:spcAft>
              <a:buNone/>
            </a:pPr>
            <a:r>
              <a:rPr lang="en"/>
              <a:t>PHRASE TOKEN-RANKED ACCORDING TO THE IMPORTANCE AND FREQUENCY OF IMPORTANT WORDS IN THESE PHRASES</a:t>
            </a:r>
            <a:endParaRPr/>
          </a:p>
          <a:p>
            <a:pPr indent="0" lvl="0" marL="0" rtl="0" algn="l">
              <a:spcBef>
                <a:spcPts val="0"/>
              </a:spcBef>
              <a:spcAft>
                <a:spcPts val="0"/>
              </a:spcAft>
              <a:buNone/>
            </a:pPr>
            <a:r>
              <a:rPr lang="en"/>
              <a:t>SENTENCES WHICH ARE MORE IMPORTANT ARE FORMED AND A SUMMARY IS CREATED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1ba47c6653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1ba47c665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in the form of a keyword extractor</a:t>
            </a:r>
            <a:endParaRPr/>
          </a:p>
          <a:p>
            <a:pPr indent="0" lvl="0" marL="0" rtl="0" algn="l">
              <a:spcBef>
                <a:spcPts val="0"/>
              </a:spcBef>
              <a:spcAft>
                <a:spcPts val="0"/>
              </a:spcAft>
              <a:buNone/>
            </a:pPr>
            <a:r>
              <a:rPr lang="en"/>
              <a:t>Keyword is hyperlinked with a wikipedia site for additional information on the keywords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bb64b78e8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bb64b78e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Students’ performance is monitored in the form of their </a:t>
            </a:r>
            <a:r>
              <a:rPr lang="en"/>
              <a:t>performance</a:t>
            </a:r>
            <a:r>
              <a:rPr lang="en"/>
              <a:t> in the quarterly examinations and the performance trends are shown in the form of graphs so that it’s easier for both the teacher and the student to analyze their performance in each subject and thus may give an insight as to what are their weak points and where should they focus more.</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ba47c6653_2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ba47c6653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7208433baf35925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208433baf35925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using gaze </a:t>
            </a:r>
            <a:r>
              <a:rPr lang="en"/>
              <a:t>tracking</a:t>
            </a:r>
            <a:r>
              <a:rPr lang="en"/>
              <a:t> and posture detection as metrics to measure the attentiveness of the students in the classroom. The system detects the student as attentive as long as they are looking forward and not getting distracted. This can be used with a machine learning model to improve upon the system along with the posture as another metric.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Gaze detection works by identifying parts of the face and then selecting the darkest portions in areas where the eye is supposed to be.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Haarcascade filters are used to identify the face and the eyes and then blob detection is used to identify the eyebrows and get rid of them for better </a:t>
            </a:r>
            <a:r>
              <a:rPr lang="en"/>
              <a:t>processing</a:t>
            </a:r>
            <a:r>
              <a:rPr lang="en"/>
              <a:t>. To detect the eyes we need to </a:t>
            </a:r>
            <a:r>
              <a:rPr lang="en"/>
              <a:t>threshold the image but the value of the thresholding may vary according to the lighting conditions. For now we are using a trackbar to adjust for the lighting conditions but this can also be automated.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ba47c6653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ba47c66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Posture recognition is basically localization of the body parts.Work regarding this adding heat maps and making the existing algorithms with neutral networking and deep learning.Due to openCV,we can easily use tensorflow frozen models.In this,basically 2d pose estimation is inculcated with x and y coordinate system.Points are initially recognized and numbered from 0 to 18 ranging from the neck and the skull to the spine,elbows,arms,knees and legs.Maximum points out of these need to be recognized and their heatmap is generated.Once the local maximas are found,the x,y points need to be appended one and one.After this,they need to be paired with one another and the connecting lines will be drawn.A pose estimation function is created.Live estimation could be performed using the live camera.The deep learning pose estimation </a:t>
            </a:r>
            <a:endParaRPr/>
          </a:p>
          <a:p>
            <a:pPr indent="0" lvl="0" marL="0" rtl="0" algn="l">
              <a:lnSpc>
                <a:spcPct val="140000"/>
              </a:lnSpc>
              <a:spcBef>
                <a:spcPts val="400"/>
              </a:spcBef>
              <a:spcAft>
                <a:spcPts val="0"/>
              </a:spcAft>
              <a:buNone/>
            </a:pPr>
            <a:r>
              <a:rPr b="1" lang="en" sz="1050">
                <a:solidFill>
                  <a:srgbClr val="161B3D"/>
                </a:solidFill>
                <a:highlight>
                  <a:srgbClr val="FFFFFF"/>
                </a:highlight>
              </a:rPr>
              <a:t>Common Evaluation Metrics</a:t>
            </a:r>
            <a:endParaRPr b="1" sz="1050">
              <a:solidFill>
                <a:srgbClr val="161B3D"/>
              </a:solidFill>
              <a:highlight>
                <a:srgbClr val="FFFFFF"/>
              </a:highlight>
            </a:endParaRPr>
          </a:p>
          <a:p>
            <a:pPr indent="0" lvl="0" marL="0" rtl="0" algn="l">
              <a:lnSpc>
                <a:spcPct val="165000"/>
              </a:lnSpc>
              <a:spcBef>
                <a:spcPts val="1900"/>
              </a:spcBef>
              <a:spcAft>
                <a:spcPts val="0"/>
              </a:spcAft>
              <a:buNone/>
            </a:pPr>
            <a:r>
              <a:rPr b="1" lang="en" sz="950">
                <a:solidFill>
                  <a:srgbClr val="161B3D"/>
                </a:solidFill>
                <a:highlight>
                  <a:srgbClr val="FFFFFF"/>
                </a:highlight>
              </a:rPr>
              <a:t>Percentage of Correct Parts - PCP</a:t>
            </a:r>
            <a:r>
              <a:rPr lang="en" sz="950">
                <a:solidFill>
                  <a:srgbClr val="161B3D"/>
                </a:solidFill>
                <a:highlight>
                  <a:srgbClr val="FFFFFF"/>
                </a:highlight>
              </a:rPr>
              <a:t>: A limb is considered detected  (a correct part) if the distance between the two predicted joint locations and the true limb joint locations is less than half of the limb length (Commonly denoted as PCP@0.5).</a:t>
            </a:r>
            <a:endParaRPr sz="950">
              <a:solidFill>
                <a:srgbClr val="161B3D"/>
              </a:solidFill>
              <a:highlight>
                <a:srgbClr val="FFFFFF"/>
              </a:highlight>
            </a:endParaRPr>
          </a:p>
          <a:p>
            <a:pPr indent="-288925" lvl="0" marL="596900" rtl="0" algn="l">
              <a:lnSpc>
                <a:spcPct val="115000"/>
              </a:lnSpc>
              <a:spcBef>
                <a:spcPts val="1400"/>
              </a:spcBef>
              <a:spcAft>
                <a:spcPts val="0"/>
              </a:spcAft>
              <a:buClr>
                <a:srgbClr val="161B3D"/>
              </a:buClr>
              <a:buSzPts val="950"/>
              <a:buAutoNum type="arabicPeriod"/>
            </a:pPr>
            <a:r>
              <a:rPr lang="en" sz="950">
                <a:solidFill>
                  <a:srgbClr val="161B3D"/>
                </a:solidFill>
                <a:highlight>
                  <a:srgbClr val="FFFFFF"/>
                </a:highlight>
              </a:rPr>
              <a:t>It measures the detection rate of limbs. The con is that it penalizes shorter limbs more since shorter limbs have smaller thresholds.</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Higher the PCP, better the model.</a:t>
            </a:r>
            <a:endParaRPr sz="950">
              <a:solidFill>
                <a:srgbClr val="161B3D"/>
              </a:solidFill>
              <a:highlight>
                <a:srgbClr val="FFFFFF"/>
              </a:highlight>
            </a:endParaRPr>
          </a:p>
          <a:p>
            <a:pPr indent="-288925" lvl="0" marL="457200" rtl="0" algn="l">
              <a:lnSpc>
                <a:spcPct val="115000"/>
              </a:lnSpc>
              <a:spcBef>
                <a:spcPts val="0"/>
              </a:spcBef>
              <a:spcAft>
                <a:spcPts val="0"/>
              </a:spcAft>
              <a:buClr>
                <a:srgbClr val="161B3D"/>
              </a:buClr>
              <a:buSzPts val="950"/>
              <a:buAutoNum type="arabicPeriod"/>
            </a:pPr>
            <a:r>
              <a:rPr b="1" lang="en" sz="950">
                <a:solidFill>
                  <a:srgbClr val="161B3D"/>
                </a:solidFill>
                <a:highlight>
                  <a:srgbClr val="FFFFFF"/>
                </a:highlight>
              </a:rPr>
              <a:t>Percentage of Correct Key-points - P</a:t>
            </a:r>
            <a:r>
              <a:rPr lang="en" sz="950">
                <a:solidFill>
                  <a:srgbClr val="161B3D"/>
                </a:solidFill>
                <a:highlight>
                  <a:srgbClr val="FFFFFF"/>
                </a:highlight>
              </a:rPr>
              <a:t>CK: A detected joint is considered </a:t>
            </a:r>
            <a:r>
              <a:rPr i="1" lang="en" sz="950">
                <a:solidFill>
                  <a:srgbClr val="161B3D"/>
                </a:solidFill>
                <a:highlight>
                  <a:srgbClr val="FFFFFF"/>
                </a:highlight>
              </a:rPr>
              <a:t>correct</a:t>
            </a:r>
            <a:r>
              <a:rPr lang="en" sz="950">
                <a:solidFill>
                  <a:srgbClr val="161B3D"/>
                </a:solidFill>
                <a:highlight>
                  <a:srgbClr val="FFFFFF"/>
                </a:highlight>
              </a:rPr>
              <a:t> if the distance between the predicted and the true joint is within a certain threshold. The threshold can either be:</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PCKh@0.5 is when the threshold = 50% of the head bone link</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PCK@0.2 == Distance between predicted and true joint &lt; 0.2 * torso diameter</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Sometimes 150 mm is taken as the threshold.</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Alleviates the shorter limb problem since shorter limbs have smaller torsos and head bone links.</a:t>
            </a:r>
            <a:endParaRPr sz="950">
              <a:solidFill>
                <a:srgbClr val="161B3D"/>
              </a:solidFill>
              <a:highlight>
                <a:srgbClr val="FFFFFF"/>
              </a:highlight>
            </a:endParaRPr>
          </a:p>
          <a:p>
            <a:pPr indent="-288925" lvl="0" marL="596900" rtl="0" algn="l">
              <a:lnSpc>
                <a:spcPct val="115000"/>
              </a:lnSpc>
              <a:spcBef>
                <a:spcPts val="0"/>
              </a:spcBef>
              <a:spcAft>
                <a:spcPts val="0"/>
              </a:spcAft>
              <a:buClr>
                <a:srgbClr val="161B3D"/>
              </a:buClr>
              <a:buSzPts val="950"/>
              <a:buAutoNum type="arabicPeriod"/>
            </a:pPr>
            <a:r>
              <a:rPr lang="en" sz="950">
                <a:solidFill>
                  <a:srgbClr val="161B3D"/>
                </a:solidFill>
                <a:highlight>
                  <a:srgbClr val="FFFFFF"/>
                </a:highlight>
              </a:rPr>
              <a:t>PCK is used for 2D and 3D (PCK3D). Again, the higher the better.</a:t>
            </a:r>
            <a:endParaRPr sz="950">
              <a:solidFill>
                <a:srgbClr val="161B3D"/>
              </a:solidFill>
              <a:highlight>
                <a:srgbClr val="FFFFFF"/>
              </a:highlight>
            </a:endParaRPr>
          </a:p>
          <a:p>
            <a:pPr indent="-288925" lvl="0" marL="457200" rtl="0" algn="l">
              <a:lnSpc>
                <a:spcPct val="115000"/>
              </a:lnSpc>
              <a:spcBef>
                <a:spcPts val="0"/>
              </a:spcBef>
              <a:spcAft>
                <a:spcPts val="0"/>
              </a:spcAft>
              <a:buClr>
                <a:srgbClr val="161B3D"/>
              </a:buClr>
              <a:buSzPts val="950"/>
              <a:buChar char="●"/>
            </a:pPr>
            <a:r>
              <a:rPr b="1" lang="en" sz="950">
                <a:solidFill>
                  <a:srgbClr val="161B3D"/>
                </a:solidFill>
                <a:highlight>
                  <a:srgbClr val="FFFFFF"/>
                </a:highlight>
              </a:rPr>
              <a:t>Percentage of Detected Joints -</a:t>
            </a:r>
            <a:r>
              <a:rPr lang="en" sz="950">
                <a:solidFill>
                  <a:srgbClr val="161B3D"/>
                </a:solidFill>
                <a:highlight>
                  <a:srgbClr val="FFFFFF"/>
                </a:highlight>
              </a:rPr>
              <a:t> PDJ: A detected joint is considered correct if the distance between the predicted and the true joint is within a certain fraction of the torso diameter. PDJ@0.2 = distance between predicted and true joint &lt; 0.2 * torso diameter.</a:t>
            </a:r>
            <a:endParaRPr sz="950">
              <a:solidFill>
                <a:srgbClr val="161B3D"/>
              </a:solidFill>
              <a:highlight>
                <a:srgbClr val="FFFFFF"/>
              </a:highlight>
            </a:endParaRPr>
          </a:p>
          <a:p>
            <a:pPr indent="0" lvl="0" marL="0" rtl="0" algn="l">
              <a:lnSpc>
                <a:spcPct val="140000"/>
              </a:lnSpc>
              <a:spcBef>
                <a:spcPts val="4600"/>
              </a:spcBef>
              <a:spcAft>
                <a:spcPts val="0"/>
              </a:spcAft>
              <a:buClr>
                <a:schemeClr val="dk1"/>
              </a:buClr>
              <a:buSzPts val="1100"/>
              <a:buFont typeface="Arial"/>
              <a:buNone/>
            </a:pPr>
            <a:r>
              <a:t/>
            </a:r>
            <a:endParaRPr b="1" sz="550">
              <a:solidFill>
                <a:srgbClr val="161B3D"/>
              </a:solidFill>
              <a:highlight>
                <a:srgbClr val="FFFFFF"/>
              </a:highlight>
            </a:endParaRPr>
          </a:p>
          <a:p>
            <a:pPr indent="0" lvl="0" marL="0" rtl="0" algn="l">
              <a:spcBef>
                <a:spcPts val="1900"/>
              </a:spcBef>
              <a:spcAft>
                <a:spcPts val="0"/>
              </a:spcAft>
              <a:buNone/>
            </a:pPr>
            <a:r>
              <a:t/>
            </a:r>
            <a:endParaRPr sz="6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en.wikipedia.org/wiki/Photogrammetry" TargetMode="External"/><Relationship Id="rId4" Type="http://schemas.openxmlformats.org/officeDocument/2006/relationships/hyperlink" Target="https://en.wikipedia.org/wiki/Range_imaging" TargetMode="External"/><Relationship Id="rId5" Type="http://schemas.openxmlformats.org/officeDocument/2006/relationships/hyperlink" Target="https://en.wikipedia.org/wiki/Motion_estimation" TargetMode="External"/><Relationship Id="rId6" Type="http://schemas.openxmlformats.org/officeDocument/2006/relationships/hyperlink" Target="https://en.wikipedia.org/wiki/Computer_vision" TargetMode="External"/><Relationship Id="rId7" Type="http://schemas.openxmlformats.org/officeDocument/2006/relationships/hyperlink" Target="https://en.wikipedia.org/wiki/Visual_perception" TargetMode="External"/><Relationship Id="rId8"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Quality education</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Atlassian’s problem statement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descr="Closeup from the side of a hand pushing a knob on an audio mixer" id="130" name="Google Shape;130;p22"/>
          <p:cNvPicPr preferRelativeResize="0"/>
          <p:nvPr/>
        </p:nvPicPr>
        <p:blipFill rotWithShape="1">
          <a:blip r:embed="rId3">
            <a:alphaModFix/>
          </a:blip>
          <a:srcRect b="15419" l="7506" r="42247" t="0"/>
          <a:stretch/>
        </p:blipFill>
        <p:spPr>
          <a:xfrm>
            <a:off x="0" y="0"/>
            <a:ext cx="4594499" cy="5143501"/>
          </a:xfrm>
          <a:prstGeom prst="rect">
            <a:avLst/>
          </a:prstGeom>
          <a:noFill/>
          <a:ln>
            <a:noFill/>
          </a:ln>
        </p:spPr>
      </p:pic>
      <p:sp>
        <p:nvSpPr>
          <p:cNvPr id="131" name="Google Shape;131;p22"/>
          <p:cNvSpPr txBox="1"/>
          <p:nvPr>
            <p:ph type="title"/>
          </p:nvPr>
        </p:nvSpPr>
        <p:spPr>
          <a:xfrm>
            <a:off x="205225" y="775775"/>
            <a:ext cx="4045200" cy="14823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b="1" lang="en" sz="2020">
                <a:solidFill>
                  <a:schemeClr val="lt1"/>
                </a:solidFill>
                <a:latin typeface="Arial"/>
                <a:ea typeface="Arial"/>
                <a:cs typeface="Arial"/>
                <a:sym typeface="Arial"/>
              </a:rPr>
              <a:t>Student Sentiment</a:t>
            </a:r>
            <a:r>
              <a:rPr lang="en" sz="1920">
                <a:solidFill>
                  <a:schemeClr val="lt1"/>
                </a:solidFill>
                <a:latin typeface="Arial"/>
                <a:ea typeface="Arial"/>
                <a:cs typeface="Arial"/>
                <a:sym typeface="Arial"/>
              </a:rPr>
              <a:t> </a:t>
            </a:r>
            <a:endParaRPr sz="1920">
              <a:solidFill>
                <a:schemeClr val="lt1"/>
              </a:solidFill>
              <a:latin typeface="Arial"/>
              <a:ea typeface="Arial"/>
              <a:cs typeface="Arial"/>
              <a:sym typeface="Arial"/>
            </a:endParaRPr>
          </a:p>
          <a:p>
            <a:pPr indent="0" lvl="0" marL="457200" rtl="0" algn="l">
              <a:spcBef>
                <a:spcPts val="0"/>
              </a:spcBef>
              <a:spcAft>
                <a:spcPts val="0"/>
              </a:spcAft>
              <a:buNone/>
            </a:pPr>
            <a:r>
              <a:t/>
            </a:r>
            <a:endParaRPr sz="1820">
              <a:solidFill>
                <a:schemeClr val="lt1"/>
              </a:solidFill>
              <a:latin typeface="Arial"/>
              <a:ea typeface="Arial"/>
              <a:cs typeface="Arial"/>
              <a:sym typeface="Arial"/>
            </a:endParaRPr>
          </a:p>
          <a:p>
            <a:pPr indent="0" lvl="0" marL="457200" rtl="0" algn="l">
              <a:spcBef>
                <a:spcPts val="0"/>
              </a:spcBef>
              <a:spcAft>
                <a:spcPts val="0"/>
              </a:spcAft>
              <a:buNone/>
            </a:pPr>
            <a:r>
              <a:t/>
            </a:r>
            <a:endParaRPr sz="1820">
              <a:solidFill>
                <a:schemeClr val="lt1"/>
              </a:solidFill>
              <a:latin typeface="Arial"/>
              <a:ea typeface="Arial"/>
              <a:cs typeface="Arial"/>
              <a:sym typeface="Arial"/>
            </a:endParaRPr>
          </a:p>
          <a:p>
            <a:pPr indent="0" lvl="0" marL="457200" rtl="0" algn="l">
              <a:spcBef>
                <a:spcPts val="0"/>
              </a:spcBef>
              <a:spcAft>
                <a:spcPts val="0"/>
              </a:spcAft>
              <a:buNone/>
            </a:pPr>
            <a:r>
              <a:t/>
            </a:r>
            <a:endParaRPr sz="1820">
              <a:solidFill>
                <a:schemeClr val="lt1"/>
              </a:solidFill>
              <a:latin typeface="Arial"/>
              <a:ea typeface="Arial"/>
              <a:cs typeface="Arial"/>
              <a:sym typeface="Arial"/>
            </a:endParaRPr>
          </a:p>
          <a:p>
            <a:pPr indent="0" lvl="0" marL="0" rtl="0" algn="l">
              <a:spcBef>
                <a:spcPts val="0"/>
              </a:spcBef>
              <a:spcAft>
                <a:spcPts val="0"/>
              </a:spcAft>
              <a:buNone/>
            </a:pPr>
            <a:r>
              <a:t/>
            </a:r>
            <a:endParaRPr sz="1820">
              <a:solidFill>
                <a:schemeClr val="lt1"/>
              </a:solidFill>
              <a:latin typeface="Arial"/>
              <a:ea typeface="Arial"/>
              <a:cs typeface="Arial"/>
              <a:sym typeface="Arial"/>
            </a:endParaRPr>
          </a:p>
          <a:p>
            <a:pPr indent="0" lvl="0" marL="0" rtl="0" algn="l">
              <a:spcBef>
                <a:spcPts val="0"/>
              </a:spcBef>
              <a:spcAft>
                <a:spcPts val="0"/>
              </a:spcAft>
              <a:buNone/>
            </a:pPr>
            <a:r>
              <a:t/>
            </a:r>
            <a:endParaRPr sz="1820">
              <a:solidFill>
                <a:schemeClr val="lt1"/>
              </a:solidFill>
              <a:latin typeface="Arial"/>
              <a:ea typeface="Arial"/>
              <a:cs typeface="Arial"/>
              <a:sym typeface="Arial"/>
            </a:endParaRPr>
          </a:p>
          <a:p>
            <a:pPr indent="0" lvl="0" marL="0" rtl="0" algn="l">
              <a:spcBef>
                <a:spcPts val="0"/>
              </a:spcBef>
              <a:spcAft>
                <a:spcPts val="0"/>
              </a:spcAft>
              <a:buNone/>
            </a:pPr>
            <a:r>
              <a:t/>
            </a:r>
            <a:endParaRPr sz="1820">
              <a:solidFill>
                <a:schemeClr val="lt1"/>
              </a:solidFill>
              <a:latin typeface="Arial"/>
              <a:ea typeface="Arial"/>
              <a:cs typeface="Arial"/>
              <a:sym typeface="Arial"/>
            </a:endParaRPr>
          </a:p>
          <a:p>
            <a:pPr indent="0" lvl="0" marL="0" rtl="0" algn="l">
              <a:spcBef>
                <a:spcPts val="0"/>
              </a:spcBef>
              <a:spcAft>
                <a:spcPts val="0"/>
              </a:spcAft>
              <a:buNone/>
            </a:pPr>
            <a:r>
              <a:t/>
            </a:r>
            <a:endParaRPr sz="1820">
              <a:solidFill>
                <a:schemeClr val="lt1"/>
              </a:solidFill>
              <a:latin typeface="Arial"/>
              <a:ea typeface="Arial"/>
              <a:cs typeface="Arial"/>
              <a:sym typeface="Arial"/>
            </a:endParaRPr>
          </a:p>
          <a:p>
            <a:pPr indent="0" lvl="0" marL="0" rtl="0" algn="l">
              <a:spcBef>
                <a:spcPts val="0"/>
              </a:spcBef>
              <a:spcAft>
                <a:spcPts val="0"/>
              </a:spcAft>
              <a:buNone/>
            </a:pPr>
            <a:r>
              <a:rPr b="1" lang="en" sz="1820">
                <a:solidFill>
                  <a:schemeClr val="lt1"/>
                </a:solidFill>
                <a:latin typeface="Arial"/>
                <a:ea typeface="Arial"/>
                <a:cs typeface="Arial"/>
                <a:sym typeface="Arial"/>
              </a:rPr>
              <a:t>Student Sentiment</a:t>
            </a:r>
            <a:endParaRPr b="1" sz="1820">
              <a:solidFill>
                <a:schemeClr val="lt1"/>
              </a:solidFill>
              <a:latin typeface="Arial"/>
              <a:ea typeface="Arial"/>
              <a:cs typeface="Arial"/>
              <a:sym typeface="Arial"/>
            </a:endParaRPr>
          </a:p>
          <a:p>
            <a:pPr indent="0" lvl="0" marL="0" rtl="0" algn="l">
              <a:spcBef>
                <a:spcPts val="0"/>
              </a:spcBef>
              <a:spcAft>
                <a:spcPts val="0"/>
              </a:spcAft>
              <a:buNone/>
            </a:pPr>
            <a:r>
              <a:rPr lang="en" sz="1820">
                <a:solidFill>
                  <a:schemeClr val="lt1"/>
                </a:solidFill>
                <a:latin typeface="Arial"/>
                <a:ea typeface="Arial"/>
                <a:cs typeface="Arial"/>
                <a:sym typeface="Arial"/>
              </a:rPr>
              <a:t>(basic social media tracking)</a:t>
            </a:r>
            <a:endParaRPr sz="1820">
              <a:solidFill>
                <a:schemeClr val="lt1"/>
              </a:solidFill>
              <a:latin typeface="Arial"/>
              <a:ea typeface="Arial"/>
              <a:cs typeface="Arial"/>
              <a:sym typeface="Arial"/>
            </a:endParaRPr>
          </a:p>
          <a:p>
            <a:pPr indent="5394" lvl="0" marL="53472" marR="66024" rtl="0" algn="just">
              <a:lnSpc>
                <a:spcPct val="99805"/>
              </a:lnSpc>
              <a:spcBef>
                <a:spcPts val="772"/>
              </a:spcBef>
              <a:spcAft>
                <a:spcPts val="0"/>
              </a:spcAft>
              <a:buNone/>
            </a:pPr>
            <a:r>
              <a:rPr lang="en" sz="1120">
                <a:solidFill>
                  <a:schemeClr val="lt1"/>
                </a:solidFill>
                <a:latin typeface="Arial"/>
                <a:ea typeface="Arial"/>
                <a:cs typeface="Arial"/>
                <a:sym typeface="Arial"/>
              </a:rPr>
              <a:t>Indicators about the mental health of a student are  highly valuable to an academic institution.</a:t>
            </a:r>
            <a:endParaRPr sz="1120">
              <a:solidFill>
                <a:schemeClr val="lt1"/>
              </a:solidFill>
              <a:latin typeface="Arial"/>
              <a:ea typeface="Arial"/>
              <a:cs typeface="Arial"/>
              <a:sym typeface="Arial"/>
            </a:endParaRPr>
          </a:p>
          <a:p>
            <a:pPr indent="-299720" lvl="0" marL="457200" marR="66024" rtl="0" algn="just">
              <a:lnSpc>
                <a:spcPct val="99805"/>
              </a:lnSpc>
              <a:spcBef>
                <a:spcPts val="772"/>
              </a:spcBef>
              <a:spcAft>
                <a:spcPts val="0"/>
              </a:spcAft>
              <a:buClr>
                <a:schemeClr val="lt1"/>
              </a:buClr>
              <a:buSzPts val="1120"/>
              <a:buFont typeface="Arial"/>
              <a:buChar char="●"/>
            </a:pPr>
            <a:r>
              <a:rPr lang="en" sz="1120">
                <a:solidFill>
                  <a:schemeClr val="lt1"/>
                </a:solidFill>
                <a:latin typeface="Arial"/>
                <a:ea typeface="Arial"/>
                <a:cs typeface="Arial"/>
                <a:sym typeface="Arial"/>
              </a:rPr>
              <a:t> The aim  is to provide insights to teachers/counselors about  students' psychological and emotional state  </a:t>
            </a:r>
            <a:endParaRPr sz="1120">
              <a:solidFill>
                <a:schemeClr val="lt1"/>
              </a:solidFill>
              <a:latin typeface="Arial"/>
              <a:ea typeface="Arial"/>
              <a:cs typeface="Arial"/>
              <a:sym typeface="Arial"/>
            </a:endParaRPr>
          </a:p>
          <a:p>
            <a:pPr indent="0" lvl="0" marL="457200" marR="66024" rtl="0" algn="just">
              <a:lnSpc>
                <a:spcPct val="99805"/>
              </a:lnSpc>
              <a:spcBef>
                <a:spcPts val="772"/>
              </a:spcBef>
              <a:spcAft>
                <a:spcPts val="0"/>
              </a:spcAft>
              <a:buNone/>
            </a:pPr>
            <a:r>
              <a:t/>
            </a:r>
            <a:endParaRPr sz="1120">
              <a:solidFill>
                <a:schemeClr val="lt1"/>
              </a:solidFill>
              <a:latin typeface="Arial"/>
              <a:ea typeface="Arial"/>
              <a:cs typeface="Arial"/>
              <a:sym typeface="Arial"/>
            </a:endParaRPr>
          </a:p>
          <a:p>
            <a:pPr indent="-299720" lvl="0" marL="457200" marR="350768" rtl="0" algn="l">
              <a:lnSpc>
                <a:spcPct val="99786"/>
              </a:lnSpc>
              <a:spcBef>
                <a:spcPts val="23"/>
              </a:spcBef>
              <a:spcAft>
                <a:spcPts val="0"/>
              </a:spcAft>
              <a:buClr>
                <a:schemeClr val="lt1"/>
              </a:buClr>
              <a:buSzPts val="1120"/>
              <a:buFont typeface="Arial"/>
              <a:buChar char="●"/>
            </a:pPr>
            <a:r>
              <a:rPr lang="en" sz="1120">
                <a:solidFill>
                  <a:schemeClr val="lt1"/>
                </a:solidFill>
                <a:latin typeface="Arial"/>
                <a:ea typeface="Arial"/>
                <a:cs typeface="Arial"/>
                <a:sym typeface="Arial"/>
              </a:rPr>
              <a:t>By monitoring their interactions on (the all-time  popular) social media and analyzing their  performance trends, academic or otherwise.</a:t>
            </a:r>
            <a:endParaRPr sz="1120">
              <a:solidFill>
                <a:schemeClr val="lt1"/>
              </a:solidFill>
              <a:latin typeface="Arial"/>
              <a:ea typeface="Arial"/>
              <a:cs typeface="Arial"/>
              <a:sym typeface="Arial"/>
            </a:endParaRPr>
          </a:p>
          <a:p>
            <a:pPr indent="0" lvl="0" marL="457200" marR="350768" rtl="0" algn="l">
              <a:lnSpc>
                <a:spcPct val="99786"/>
              </a:lnSpc>
              <a:spcBef>
                <a:spcPts val="23"/>
              </a:spcBef>
              <a:spcAft>
                <a:spcPts val="0"/>
              </a:spcAft>
              <a:buNone/>
            </a:pPr>
            <a:r>
              <a:rPr lang="en" sz="1120">
                <a:solidFill>
                  <a:schemeClr val="lt1"/>
                </a:solidFill>
                <a:latin typeface="Arial"/>
                <a:ea typeface="Arial"/>
                <a:cs typeface="Arial"/>
                <a:sym typeface="Arial"/>
              </a:rPr>
              <a:t> </a:t>
            </a:r>
            <a:endParaRPr sz="1120">
              <a:solidFill>
                <a:schemeClr val="lt1"/>
              </a:solidFill>
              <a:latin typeface="Arial"/>
              <a:ea typeface="Arial"/>
              <a:cs typeface="Arial"/>
              <a:sym typeface="Arial"/>
            </a:endParaRPr>
          </a:p>
          <a:p>
            <a:pPr indent="-299720" lvl="0" marL="457200" rtl="0" algn="l">
              <a:spcBef>
                <a:spcPts val="774"/>
              </a:spcBef>
              <a:spcAft>
                <a:spcPts val="0"/>
              </a:spcAft>
              <a:buClr>
                <a:schemeClr val="lt1"/>
              </a:buClr>
              <a:buSzPts val="1120"/>
              <a:buFont typeface="Arial"/>
              <a:buChar char="●"/>
            </a:pPr>
            <a:r>
              <a:rPr lang="en" sz="1120">
                <a:solidFill>
                  <a:schemeClr val="lt1"/>
                </a:solidFill>
                <a:latin typeface="Arial"/>
                <a:ea typeface="Arial"/>
                <a:cs typeface="Arial"/>
                <a:sym typeface="Arial"/>
              </a:rPr>
              <a:t>The sentiments is  specific to an  </a:t>
            </a:r>
            <a:endParaRPr sz="1120">
              <a:solidFill>
                <a:schemeClr val="lt1"/>
              </a:solidFill>
              <a:latin typeface="Arial"/>
              <a:ea typeface="Arial"/>
              <a:cs typeface="Arial"/>
              <a:sym typeface="Arial"/>
            </a:endParaRPr>
          </a:p>
          <a:p>
            <a:pPr indent="0" lvl="0" marL="457200" marR="106715" rtl="0" algn="l">
              <a:lnSpc>
                <a:spcPct val="99844"/>
              </a:lnSpc>
              <a:spcBef>
                <a:spcPts val="22"/>
              </a:spcBef>
              <a:spcAft>
                <a:spcPts val="0"/>
              </a:spcAft>
              <a:buNone/>
            </a:pPr>
            <a:r>
              <a:rPr lang="en" sz="1120">
                <a:solidFill>
                  <a:schemeClr val="lt1"/>
                </a:solidFill>
                <a:latin typeface="Arial"/>
                <a:ea typeface="Arial"/>
                <a:cs typeface="Arial"/>
                <a:sym typeface="Arial"/>
              </a:rPr>
              <a:t>educational setting - academic pressure, bullying</a:t>
            </a:r>
            <a:endParaRPr sz="1120">
              <a:solidFill>
                <a:schemeClr val="lt1"/>
              </a:solidFill>
              <a:latin typeface="Arial"/>
              <a:ea typeface="Arial"/>
              <a:cs typeface="Arial"/>
              <a:sym typeface="Arial"/>
            </a:endParaRPr>
          </a:p>
          <a:p>
            <a:pPr indent="0" lvl="0" marL="457200" marR="106715" rtl="0" algn="l">
              <a:lnSpc>
                <a:spcPct val="99844"/>
              </a:lnSpc>
              <a:spcBef>
                <a:spcPts val="22"/>
              </a:spcBef>
              <a:spcAft>
                <a:spcPts val="0"/>
              </a:spcAft>
              <a:buNone/>
            </a:pPr>
            <a:r>
              <a:t/>
            </a:r>
            <a:endParaRPr sz="1120">
              <a:solidFill>
                <a:schemeClr val="lt1"/>
              </a:solidFill>
              <a:latin typeface="Arial"/>
              <a:ea typeface="Arial"/>
              <a:cs typeface="Arial"/>
              <a:sym typeface="Arial"/>
            </a:endParaRPr>
          </a:p>
          <a:p>
            <a:pPr indent="-299720" lvl="0" marL="457200" marR="106715" rtl="0" algn="l">
              <a:lnSpc>
                <a:spcPct val="99844"/>
              </a:lnSpc>
              <a:spcBef>
                <a:spcPts val="22"/>
              </a:spcBef>
              <a:spcAft>
                <a:spcPts val="0"/>
              </a:spcAft>
              <a:buClr>
                <a:schemeClr val="lt1"/>
              </a:buClr>
              <a:buSzPts val="1120"/>
              <a:buFont typeface="Arial"/>
              <a:buChar char="●"/>
            </a:pPr>
            <a:r>
              <a:rPr lang="en" sz="1120">
                <a:solidFill>
                  <a:schemeClr val="lt1"/>
                </a:solidFill>
                <a:latin typeface="Arial"/>
                <a:ea typeface="Arial"/>
                <a:cs typeface="Arial"/>
                <a:sym typeface="Arial"/>
              </a:rPr>
              <a:t> Primary sources for these interactions will be the  campus platforms and popular social media  platforms..</a:t>
            </a:r>
            <a:endParaRPr sz="1120">
              <a:solidFill>
                <a:schemeClr val="lt1"/>
              </a:solidFill>
              <a:latin typeface="Arial"/>
              <a:ea typeface="Arial"/>
              <a:cs typeface="Arial"/>
              <a:sym typeface="Arial"/>
            </a:endParaRPr>
          </a:p>
          <a:p>
            <a:pPr indent="0" lvl="0" marL="0" rtl="0" algn="l">
              <a:spcBef>
                <a:spcPts val="0"/>
              </a:spcBef>
              <a:spcAft>
                <a:spcPts val="0"/>
              </a:spcAft>
              <a:buNone/>
            </a:pPr>
            <a:r>
              <a:t/>
            </a:r>
            <a:endParaRPr sz="1300">
              <a:solidFill>
                <a:schemeClr val="lt1"/>
              </a:solidFill>
            </a:endParaRPr>
          </a:p>
        </p:txBody>
      </p:sp>
      <p:sp>
        <p:nvSpPr>
          <p:cNvPr id="132" name="Google Shape;132;p2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295275" lvl="0" marL="457200" rtl="0" algn="just">
              <a:spcBef>
                <a:spcPts val="0"/>
              </a:spcBef>
              <a:spcAft>
                <a:spcPts val="0"/>
              </a:spcAft>
              <a:buSzPts val="1050"/>
              <a:buFont typeface="Arial"/>
              <a:buChar char="●"/>
            </a:pPr>
            <a:r>
              <a:rPr lang="en" sz="1050">
                <a:highlight>
                  <a:schemeClr val="dk1"/>
                </a:highlight>
                <a:latin typeface="Arial"/>
                <a:ea typeface="Arial"/>
                <a:cs typeface="Arial"/>
                <a:sym typeface="Arial"/>
              </a:rPr>
              <a:t> Tracking some of the public mentioned keywords that account for threats like cutting, cyberbullying, and suicide.</a:t>
            </a:r>
            <a:endParaRPr sz="1050">
              <a:highlight>
                <a:schemeClr val="dk1"/>
              </a:highlight>
              <a:latin typeface="Arial"/>
              <a:ea typeface="Arial"/>
              <a:cs typeface="Arial"/>
              <a:sym typeface="Arial"/>
            </a:endParaRPr>
          </a:p>
          <a:p>
            <a:pPr indent="0" lvl="0" marL="457200" rtl="0" algn="just">
              <a:spcBef>
                <a:spcPts val="800"/>
              </a:spcBef>
              <a:spcAft>
                <a:spcPts val="0"/>
              </a:spcAft>
              <a:buNone/>
            </a:pPr>
            <a:r>
              <a:t/>
            </a:r>
            <a:endParaRPr sz="1050">
              <a:highlight>
                <a:schemeClr val="dk1"/>
              </a:highlight>
              <a:latin typeface="Arial"/>
              <a:ea typeface="Arial"/>
              <a:cs typeface="Arial"/>
              <a:sym typeface="Arial"/>
            </a:endParaRPr>
          </a:p>
          <a:p>
            <a:pPr indent="-295275" lvl="0" marL="457200" rtl="0" algn="just">
              <a:spcBef>
                <a:spcPts val="800"/>
              </a:spcBef>
              <a:spcAft>
                <a:spcPts val="0"/>
              </a:spcAft>
              <a:buSzPts val="1050"/>
              <a:buFont typeface="Arial"/>
              <a:buChar char="●"/>
            </a:pPr>
            <a:r>
              <a:rPr lang="en" sz="1050">
                <a:highlight>
                  <a:schemeClr val="dk1"/>
                </a:highlight>
                <a:latin typeface="Arial"/>
                <a:ea typeface="Arial"/>
                <a:cs typeface="Arial"/>
                <a:sym typeface="Arial"/>
              </a:rPr>
              <a:t>When these keywords are set up in the required and excluded section of the tool, it send notifications whenever these are used in the phrases with other words</a:t>
            </a:r>
            <a:endParaRPr sz="1050">
              <a:highlight>
                <a:schemeClr val="dk1"/>
              </a:highlight>
              <a:latin typeface="Arial"/>
              <a:ea typeface="Arial"/>
              <a:cs typeface="Arial"/>
              <a:sym typeface="Arial"/>
            </a:endParaRPr>
          </a:p>
          <a:p>
            <a:pPr indent="0" lvl="0" marL="0" rtl="0" algn="l">
              <a:spcBef>
                <a:spcPts val="800"/>
              </a:spcBef>
              <a:spcAft>
                <a:spcPts val="1600"/>
              </a:spcAft>
              <a:buNone/>
            </a:pPr>
            <a:r>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Workstations</a:t>
            </a:r>
            <a:r>
              <a:rPr lang="en"/>
              <a:t> in the git project</a:t>
            </a:r>
            <a:r>
              <a:rPr i="1" lang="en" sz="1400"/>
              <a:t> </a:t>
            </a:r>
            <a:endParaRPr i="1" sz="1400"/>
          </a:p>
          <a:p>
            <a:pPr indent="0" lvl="0" marL="0" rtl="0" algn="l">
              <a:spcBef>
                <a:spcPts val="400"/>
              </a:spcBef>
              <a:spcAft>
                <a:spcPts val="400"/>
              </a:spcAft>
              <a:buNone/>
            </a:pPr>
            <a:r>
              <a:rPr i="1" lang="en" sz="1600"/>
              <a:t>Hackfest 2022</a:t>
            </a:r>
            <a:endParaRPr i="1" sz="1600"/>
          </a:p>
        </p:txBody>
      </p:sp>
      <p:cxnSp>
        <p:nvCxnSpPr>
          <p:cNvPr id="138" name="Google Shape;138;p23"/>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39" name="Google Shape;139;p23"/>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Basics</a:t>
            </a:r>
            <a:endParaRPr sz="1800">
              <a:solidFill>
                <a:schemeClr val="dk1"/>
              </a:solidFill>
            </a:endParaRPr>
          </a:p>
        </p:txBody>
      </p:sp>
      <p:sp>
        <p:nvSpPr>
          <p:cNvPr id="140" name="Google Shape;140;p23"/>
          <p:cNvSpPr txBox="1"/>
          <p:nvPr>
            <p:ph idx="1" type="body"/>
          </p:nvPr>
        </p:nvSpPr>
        <p:spPr>
          <a:xfrm>
            <a:off x="707450" y="2215575"/>
            <a:ext cx="1853400" cy="697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Lecture synopsis</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Keyword detection</a:t>
            </a:r>
            <a:endParaRPr sz="1200">
              <a:solidFill>
                <a:schemeClr val="dk2"/>
              </a:solidFill>
            </a:endParaRPr>
          </a:p>
        </p:txBody>
      </p:sp>
      <p:cxnSp>
        <p:nvCxnSpPr>
          <p:cNvPr id="141" name="Google Shape;141;p23"/>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42" name="Google Shape;142;p23"/>
          <p:cNvSpPr txBox="1"/>
          <p:nvPr>
            <p:ph type="title"/>
          </p:nvPr>
        </p:nvSpPr>
        <p:spPr>
          <a:xfrm>
            <a:off x="2060137" y="35370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Basics</a:t>
            </a:r>
            <a:endParaRPr sz="1800">
              <a:solidFill>
                <a:schemeClr val="dk1"/>
              </a:solidFill>
            </a:endParaRPr>
          </a:p>
        </p:txBody>
      </p:sp>
      <p:sp>
        <p:nvSpPr>
          <p:cNvPr id="143" name="Google Shape;143;p23"/>
          <p:cNvSpPr txBox="1"/>
          <p:nvPr>
            <p:ph idx="1" type="body"/>
          </p:nvPr>
        </p:nvSpPr>
        <p:spPr>
          <a:xfrm>
            <a:off x="2198262" y="3974742"/>
            <a:ext cx="1814100" cy="578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Automated attendance system</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Performance Analysis </a:t>
            </a:r>
            <a:endParaRPr sz="1200">
              <a:solidFill>
                <a:schemeClr val="dk2"/>
              </a:solidFill>
            </a:endParaRPr>
          </a:p>
        </p:txBody>
      </p:sp>
      <p:cxnSp>
        <p:nvCxnSpPr>
          <p:cNvPr id="144" name="Google Shape;144;p23"/>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45" name="Google Shape;145;p23"/>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Intermediate </a:t>
            </a:r>
            <a:endParaRPr sz="1800">
              <a:solidFill>
                <a:schemeClr val="dk1"/>
              </a:solidFill>
            </a:endParaRPr>
          </a:p>
        </p:txBody>
      </p:sp>
      <p:sp>
        <p:nvSpPr>
          <p:cNvPr id="146" name="Google Shape;146;p23"/>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Gaze tracking and posture detection </a:t>
            </a:r>
            <a:endParaRPr sz="1200">
              <a:solidFill>
                <a:schemeClr val="dk2"/>
              </a:solidFill>
            </a:endParaRPr>
          </a:p>
        </p:txBody>
      </p:sp>
      <p:cxnSp>
        <p:nvCxnSpPr>
          <p:cNvPr id="147" name="Google Shape;147;p23"/>
          <p:cNvCxnSpPr/>
          <p:nvPr/>
        </p:nvCxnSpPr>
        <p:spPr>
          <a:xfrm>
            <a:off x="7155625" y="3314196"/>
            <a:ext cx="0" cy="837900"/>
          </a:xfrm>
          <a:prstGeom prst="straightConnector1">
            <a:avLst/>
          </a:prstGeom>
          <a:noFill/>
          <a:ln cap="flat" cmpd="sng" w="9525">
            <a:solidFill>
              <a:schemeClr val="dk2"/>
            </a:solidFill>
            <a:prstDash val="solid"/>
            <a:round/>
            <a:headEnd len="med" w="med" type="none"/>
            <a:tailEnd len="med" w="med" type="oval"/>
          </a:ln>
        </p:spPr>
      </p:cxnSp>
      <p:sp>
        <p:nvSpPr>
          <p:cNvPr id="148" name="Google Shape;148;p23"/>
          <p:cNvSpPr txBox="1"/>
          <p:nvPr>
            <p:ph type="title"/>
          </p:nvPr>
        </p:nvSpPr>
        <p:spPr>
          <a:xfrm>
            <a:off x="6715137" y="40610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Intermediate</a:t>
            </a:r>
            <a:endParaRPr sz="1800">
              <a:solidFill>
                <a:schemeClr val="dk1"/>
              </a:solidFill>
            </a:endParaRPr>
          </a:p>
        </p:txBody>
      </p:sp>
      <p:sp>
        <p:nvSpPr>
          <p:cNvPr id="149" name="Google Shape;149;p23"/>
          <p:cNvSpPr txBox="1"/>
          <p:nvPr>
            <p:ph idx="1" type="body"/>
          </p:nvPr>
        </p:nvSpPr>
        <p:spPr>
          <a:xfrm>
            <a:off x="6478562" y="4355367"/>
            <a:ext cx="1814100" cy="578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lang="en" sz="1200">
                <a:solidFill>
                  <a:schemeClr val="dk2"/>
                </a:solidFill>
              </a:rPr>
              <a:t>Hashtag tracking system for mental health</a:t>
            </a:r>
            <a:endParaRPr sz="1200">
              <a:solidFill>
                <a:schemeClr val="dk2"/>
              </a:solidFill>
            </a:endParaRPr>
          </a:p>
        </p:txBody>
      </p:sp>
      <p:sp>
        <p:nvSpPr>
          <p:cNvPr id="150" name="Google Shape;150;p23"/>
          <p:cNvSpPr txBox="1"/>
          <p:nvPr>
            <p:ph type="title"/>
          </p:nvPr>
        </p:nvSpPr>
        <p:spPr>
          <a:xfrm rot="9573367">
            <a:off x="14638094" y="-1516281"/>
            <a:ext cx="2026969" cy="1202877"/>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graphicFrame>
        <p:nvGraphicFramePr>
          <p:cNvPr id="151" name="Google Shape;151;p23"/>
          <p:cNvGraphicFramePr/>
          <p:nvPr/>
        </p:nvGraphicFramePr>
        <p:xfrm>
          <a:off x="323100" y="2983265"/>
          <a:ext cx="3000000" cy="3000000"/>
        </p:xfrm>
        <a:graphic>
          <a:graphicData uri="http://schemas.openxmlformats.org/drawingml/2006/table">
            <a:tbl>
              <a:tblPr>
                <a:noFill/>
                <a:tableStyleId>{3FD3F4F2-EE95-4FEA-ADE0-AFE3736FBA06}</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1</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2</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3</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4</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
        <p:nvSpPr>
          <p:cNvPr id="152" name="Google Shape;152;p23"/>
          <p:cNvSpPr txBox="1"/>
          <p:nvPr>
            <p:ph type="title"/>
          </p:nvPr>
        </p:nvSpPr>
        <p:spPr>
          <a:xfrm>
            <a:off x="10779376" y="-1625097"/>
            <a:ext cx="2426400" cy="142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sp>
        <p:nvSpPr>
          <p:cNvPr id="153" name="Google Shape;153;p23"/>
          <p:cNvSpPr txBox="1"/>
          <p:nvPr/>
        </p:nvSpPr>
        <p:spPr>
          <a:xfrm>
            <a:off x="434850" y="1353450"/>
            <a:ext cx="829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Python was used as a programming language.</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251950" y="1129500"/>
            <a:ext cx="3501300" cy="175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Additional suggestions</a:t>
            </a:r>
            <a:endParaRPr/>
          </a:p>
        </p:txBody>
      </p:sp>
      <p:sp>
        <p:nvSpPr>
          <p:cNvPr id="159" name="Google Shape;159;p24"/>
          <p:cNvSpPr txBox="1"/>
          <p:nvPr/>
        </p:nvSpPr>
        <p:spPr>
          <a:xfrm>
            <a:off x="3616125" y="642350"/>
            <a:ext cx="4119900" cy="3997800"/>
          </a:xfrm>
          <a:prstGeom prst="rect">
            <a:avLst/>
          </a:prstGeom>
          <a:noFill/>
          <a:ln>
            <a:noFill/>
          </a:ln>
        </p:spPr>
        <p:txBody>
          <a:bodyPr anchorCtr="0" anchor="ctr" bIns="91425" lIns="91425" spcFirstLastPara="1" rIns="91425" wrap="square" tIns="91425">
            <a:noAutofit/>
          </a:bodyPr>
          <a:lstStyle/>
          <a:p>
            <a:pPr indent="-323850" lvl="0" marL="457200" rtl="0" algn="l">
              <a:lnSpc>
                <a:spcPct val="115000"/>
              </a:lnSpc>
              <a:spcBef>
                <a:spcPts val="0"/>
              </a:spcBef>
              <a:spcAft>
                <a:spcPts val="0"/>
              </a:spcAft>
              <a:buClr>
                <a:schemeClr val="lt1"/>
              </a:buClr>
              <a:buSzPts val="1500"/>
              <a:buFont typeface="Roboto"/>
              <a:buChar char="●"/>
            </a:pPr>
            <a:r>
              <a:rPr lang="en" sz="1500">
                <a:solidFill>
                  <a:schemeClr val="lt1"/>
                </a:solidFill>
                <a:latin typeface="Roboto"/>
                <a:ea typeface="Roboto"/>
                <a:cs typeface="Roboto"/>
                <a:sym typeface="Roboto"/>
              </a:rPr>
              <a:t>An anonymous doubt portal can be designed for every section or classroom so that students can ask doubts without any hesitation.</a:t>
            </a:r>
            <a:endParaRPr sz="1500">
              <a:solidFill>
                <a:schemeClr val="lt1"/>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500">
              <a:solidFill>
                <a:schemeClr val="lt1"/>
              </a:solidFill>
              <a:latin typeface="Roboto"/>
              <a:ea typeface="Roboto"/>
              <a:cs typeface="Roboto"/>
              <a:sym typeface="Roboto"/>
            </a:endParaRPr>
          </a:p>
          <a:p>
            <a:pPr indent="-323850" lvl="0" marL="457200" rtl="0" algn="l">
              <a:lnSpc>
                <a:spcPct val="115000"/>
              </a:lnSpc>
              <a:spcBef>
                <a:spcPts val="1000"/>
              </a:spcBef>
              <a:spcAft>
                <a:spcPts val="0"/>
              </a:spcAft>
              <a:buClr>
                <a:schemeClr val="lt1"/>
              </a:buClr>
              <a:buSzPts val="1500"/>
              <a:buFont typeface="Roboto"/>
              <a:buChar char="●"/>
            </a:pPr>
            <a:r>
              <a:rPr lang="en" sz="1500">
                <a:solidFill>
                  <a:schemeClr val="lt1"/>
                </a:solidFill>
                <a:latin typeface="Roboto"/>
                <a:ea typeface="Roboto"/>
                <a:cs typeface="Roboto"/>
                <a:sym typeface="Roboto"/>
              </a:rPr>
              <a:t>Languages like C# and C++ could be                               used to code this.</a:t>
            </a:r>
            <a:endParaRPr sz="1500">
              <a:solidFill>
                <a:schemeClr val="lt1"/>
              </a:solidFill>
              <a:latin typeface="Roboto"/>
              <a:ea typeface="Roboto"/>
              <a:cs typeface="Roboto"/>
              <a:sym typeface="Roboto"/>
            </a:endParaRPr>
          </a:p>
          <a:p>
            <a:pPr indent="0" lvl="0" marL="0" rtl="0" algn="l">
              <a:lnSpc>
                <a:spcPct val="115000"/>
              </a:lnSpc>
              <a:spcBef>
                <a:spcPts val="1000"/>
              </a:spcBef>
              <a:spcAft>
                <a:spcPts val="0"/>
              </a:spcAft>
              <a:buNone/>
            </a:pPr>
            <a:r>
              <a:t/>
            </a:r>
            <a:endParaRPr sz="1500">
              <a:solidFill>
                <a:srgbClr val="737373"/>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500">
              <a:solidFill>
                <a:srgbClr val="737373"/>
              </a:solidFill>
              <a:latin typeface="Roboto"/>
              <a:ea typeface="Roboto"/>
              <a:cs typeface="Roboto"/>
              <a:sym typeface="Roboto"/>
            </a:endParaRPr>
          </a:p>
          <a:p>
            <a:pPr indent="0" lvl="0" marL="0" rtl="0" algn="l">
              <a:lnSpc>
                <a:spcPct val="115000"/>
              </a:lnSpc>
              <a:spcBef>
                <a:spcPts val="1000"/>
              </a:spcBef>
              <a:spcAft>
                <a:spcPts val="1000"/>
              </a:spcAft>
              <a:buNone/>
            </a:pPr>
            <a:r>
              <a:t/>
            </a:r>
            <a:endParaRPr sz="1500">
              <a:solidFill>
                <a:srgbClr val="737373"/>
              </a:solidFill>
              <a:latin typeface="Roboto"/>
              <a:ea typeface="Roboto"/>
              <a:cs typeface="Roboto"/>
              <a:sym typeface="Roboto"/>
            </a:endParaRPr>
          </a:p>
        </p:txBody>
      </p:sp>
      <p:cxnSp>
        <p:nvCxnSpPr>
          <p:cNvPr id="160" name="Google Shape;160;p24"/>
          <p:cNvCxnSpPr/>
          <p:nvPr/>
        </p:nvCxnSpPr>
        <p:spPr>
          <a:xfrm>
            <a:off x="3527475" y="17400"/>
            <a:ext cx="34800" cy="5108700"/>
          </a:xfrm>
          <a:prstGeom prst="straightConnector1">
            <a:avLst/>
          </a:prstGeom>
          <a:noFill/>
          <a:ln cap="flat" cmpd="sng" w="76200">
            <a:solidFill>
              <a:schemeClr val="lt2"/>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424800" y="-255200"/>
            <a:ext cx="8294400" cy="130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Structure from motion</a:t>
            </a:r>
            <a:endParaRPr/>
          </a:p>
          <a:p>
            <a:pPr indent="0" lvl="0" marL="0" rtl="0" algn="l">
              <a:spcBef>
                <a:spcPts val="0"/>
              </a:spcBef>
              <a:spcAft>
                <a:spcPts val="0"/>
              </a:spcAft>
              <a:buNone/>
            </a:pPr>
            <a:r>
              <a:t/>
            </a:r>
            <a:endParaRPr sz="1500"/>
          </a:p>
        </p:txBody>
      </p:sp>
      <p:sp>
        <p:nvSpPr>
          <p:cNvPr id="166" name="Google Shape;166;p25"/>
          <p:cNvSpPr txBox="1"/>
          <p:nvPr>
            <p:ph idx="1" type="body"/>
          </p:nvPr>
        </p:nvSpPr>
        <p:spPr>
          <a:xfrm>
            <a:off x="471900" y="1883350"/>
            <a:ext cx="72270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250">
                <a:highlight>
                  <a:srgbClr val="FFFFFF"/>
                </a:highlight>
                <a:latin typeface="Arial"/>
                <a:ea typeface="Arial"/>
                <a:cs typeface="Arial"/>
                <a:sym typeface="Arial"/>
              </a:rPr>
              <a:t>Structure from motion</a:t>
            </a:r>
            <a:r>
              <a:rPr lang="en" sz="1250">
                <a:highlight>
                  <a:srgbClr val="FFFFFF"/>
                </a:highlight>
                <a:latin typeface="Arial"/>
                <a:ea typeface="Arial"/>
                <a:cs typeface="Arial"/>
                <a:sym typeface="Arial"/>
              </a:rPr>
              <a:t> (</a:t>
            </a:r>
            <a:r>
              <a:rPr b="1" lang="en" sz="1250">
                <a:highlight>
                  <a:srgbClr val="FFFFFF"/>
                </a:highlight>
                <a:latin typeface="Arial"/>
                <a:ea typeface="Arial"/>
                <a:cs typeface="Arial"/>
                <a:sym typeface="Arial"/>
              </a:rPr>
              <a:t>SfM</a:t>
            </a:r>
            <a:r>
              <a:rPr lang="en" sz="1250">
                <a:highlight>
                  <a:srgbClr val="FFFFFF"/>
                </a:highlight>
                <a:latin typeface="Arial"/>
                <a:ea typeface="Arial"/>
                <a:cs typeface="Arial"/>
                <a:sym typeface="Arial"/>
              </a:rPr>
              <a:t>)</a:t>
            </a:r>
            <a:r>
              <a:rPr baseline="30000" lang="en" sz="1600">
                <a:highlight>
                  <a:srgbClr val="FFFFFF"/>
                </a:highlight>
                <a:latin typeface="Arial"/>
                <a:ea typeface="Arial"/>
                <a:cs typeface="Arial"/>
                <a:sym typeface="Arial"/>
              </a:rPr>
              <a:t> </a:t>
            </a:r>
            <a:r>
              <a:rPr lang="en" sz="1250">
                <a:highlight>
                  <a:srgbClr val="FFFFFF"/>
                </a:highlight>
                <a:latin typeface="Arial"/>
                <a:ea typeface="Arial"/>
                <a:cs typeface="Arial"/>
                <a:sym typeface="Arial"/>
              </a:rPr>
              <a:t>is a </a:t>
            </a:r>
            <a:r>
              <a:rPr lang="en" sz="1250">
                <a:highlight>
                  <a:srgbClr val="FFFFFF"/>
                </a:highlight>
                <a:uFill>
                  <a:noFill/>
                </a:uFill>
                <a:latin typeface="Arial"/>
                <a:ea typeface="Arial"/>
                <a:cs typeface="Arial"/>
                <a:sym typeface="Arial"/>
                <a:hlinkClick r:id="rId3"/>
              </a:rPr>
              <a:t>photogrammetric</a:t>
            </a:r>
            <a:r>
              <a:rPr lang="en" sz="1250">
                <a:highlight>
                  <a:srgbClr val="FFFFFF"/>
                </a:highlight>
                <a:latin typeface="Arial"/>
                <a:ea typeface="Arial"/>
                <a:cs typeface="Arial"/>
                <a:sym typeface="Arial"/>
              </a:rPr>
              <a:t> </a:t>
            </a:r>
            <a:r>
              <a:rPr lang="en" sz="1250">
                <a:highlight>
                  <a:srgbClr val="FFFFFF"/>
                </a:highlight>
                <a:uFill>
                  <a:noFill/>
                </a:uFill>
                <a:latin typeface="Arial"/>
                <a:ea typeface="Arial"/>
                <a:cs typeface="Arial"/>
                <a:sym typeface="Arial"/>
                <a:hlinkClick r:id="rId4"/>
              </a:rPr>
              <a:t>range imaging</a:t>
            </a:r>
            <a:r>
              <a:rPr lang="en" sz="1250">
                <a:highlight>
                  <a:srgbClr val="FFFFFF"/>
                </a:highlight>
                <a:latin typeface="Arial"/>
                <a:ea typeface="Arial"/>
                <a:cs typeface="Arial"/>
                <a:sym typeface="Arial"/>
              </a:rPr>
              <a:t> technique for estimating three-dimensional structures from two-dimensional image sequences that may be coupled with local </a:t>
            </a:r>
            <a:r>
              <a:rPr lang="en" sz="1250">
                <a:highlight>
                  <a:srgbClr val="FFFFFF"/>
                </a:highlight>
                <a:uFill>
                  <a:noFill/>
                </a:uFill>
                <a:latin typeface="Arial"/>
                <a:ea typeface="Arial"/>
                <a:cs typeface="Arial"/>
                <a:sym typeface="Arial"/>
                <a:hlinkClick r:id="rId5"/>
              </a:rPr>
              <a:t>motion signals</a:t>
            </a:r>
            <a:r>
              <a:rPr lang="en" sz="1250">
                <a:highlight>
                  <a:srgbClr val="FFFFFF"/>
                </a:highlight>
                <a:latin typeface="Arial"/>
                <a:ea typeface="Arial"/>
                <a:cs typeface="Arial"/>
                <a:sym typeface="Arial"/>
              </a:rPr>
              <a:t>. It is studied in the fields of </a:t>
            </a:r>
            <a:r>
              <a:rPr lang="en" sz="1250">
                <a:highlight>
                  <a:srgbClr val="FFFFFF"/>
                </a:highlight>
                <a:uFill>
                  <a:noFill/>
                </a:uFill>
                <a:latin typeface="Arial"/>
                <a:ea typeface="Arial"/>
                <a:cs typeface="Arial"/>
                <a:sym typeface="Arial"/>
                <a:hlinkClick r:id="rId6"/>
              </a:rPr>
              <a:t>computer vision</a:t>
            </a:r>
            <a:r>
              <a:rPr lang="en" sz="1250">
                <a:highlight>
                  <a:srgbClr val="FFFFFF"/>
                </a:highlight>
                <a:latin typeface="Arial"/>
                <a:ea typeface="Arial"/>
                <a:cs typeface="Arial"/>
                <a:sym typeface="Arial"/>
              </a:rPr>
              <a:t> and </a:t>
            </a:r>
            <a:r>
              <a:rPr lang="en" sz="1250">
                <a:highlight>
                  <a:srgbClr val="FFFFFF"/>
                </a:highlight>
                <a:uFill>
                  <a:noFill/>
                </a:uFill>
                <a:latin typeface="Arial"/>
                <a:ea typeface="Arial"/>
                <a:cs typeface="Arial"/>
                <a:sym typeface="Arial"/>
                <a:hlinkClick r:id="rId7"/>
              </a:rPr>
              <a:t>visual perception</a:t>
            </a:r>
            <a:r>
              <a:rPr lang="en" sz="1250">
                <a:highlight>
                  <a:srgbClr val="FFFFFF"/>
                </a:highlight>
                <a:latin typeface="Arial"/>
                <a:ea typeface="Arial"/>
                <a:cs typeface="Arial"/>
                <a:sym typeface="Arial"/>
              </a:rPr>
              <a:t>.</a:t>
            </a:r>
            <a:endParaRPr sz="2000"/>
          </a:p>
          <a:p>
            <a:pPr indent="0" lvl="0" marL="914400" rtl="0" algn="l">
              <a:spcBef>
                <a:spcPts val="1600"/>
              </a:spcBef>
              <a:spcAft>
                <a:spcPts val="1600"/>
              </a:spcAft>
              <a:buNone/>
            </a:pPr>
            <a:r>
              <a:t/>
            </a:r>
            <a:endParaRPr sz="1700"/>
          </a:p>
        </p:txBody>
      </p:sp>
      <p:cxnSp>
        <p:nvCxnSpPr>
          <p:cNvPr id="167" name="Google Shape;167;p2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
        <p:nvSpPr>
          <p:cNvPr id="168" name="Google Shape;168;p25"/>
          <p:cNvSpPr txBox="1"/>
          <p:nvPr/>
        </p:nvSpPr>
        <p:spPr>
          <a:xfrm>
            <a:off x="424800" y="852525"/>
            <a:ext cx="8147100" cy="113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700">
                <a:solidFill>
                  <a:schemeClr val="lt1"/>
                </a:solidFill>
                <a:latin typeface="Roboto"/>
                <a:ea typeface="Roboto"/>
                <a:cs typeface="Roboto"/>
                <a:sym typeface="Roboto"/>
              </a:rPr>
              <a:t>3</a:t>
            </a:r>
            <a:r>
              <a:rPr lang="en" sz="1700">
                <a:solidFill>
                  <a:schemeClr val="lt1"/>
                </a:solidFill>
                <a:latin typeface="Roboto"/>
                <a:ea typeface="Roboto"/>
                <a:cs typeface="Roboto"/>
                <a:sym typeface="Roboto"/>
              </a:rPr>
              <a:t>D models of lab equipments and important diagrams and instrumentation used in the course could be digitally created for more clarity on the subject</a:t>
            </a:r>
            <a:endParaRPr sz="1900">
              <a:solidFill>
                <a:schemeClr val="lt1"/>
              </a:solidFill>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p:txBody>
      </p:sp>
      <p:pic>
        <p:nvPicPr>
          <p:cNvPr id="169" name="Google Shape;169;p25"/>
          <p:cNvPicPr preferRelativeResize="0"/>
          <p:nvPr/>
        </p:nvPicPr>
        <p:blipFill rotWithShape="1">
          <a:blip r:embed="rId8">
            <a:alphaModFix/>
          </a:blip>
          <a:srcRect b="-4" l="0" r="0" t="58524"/>
          <a:stretch/>
        </p:blipFill>
        <p:spPr>
          <a:xfrm>
            <a:off x="471900" y="2939493"/>
            <a:ext cx="6724650" cy="1773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6"/>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75" name="Google Shape;175;p26"/>
          <p:cNvSpPr txBox="1"/>
          <p:nvPr>
            <p:ph type="title"/>
          </p:nvPr>
        </p:nvSpPr>
        <p:spPr>
          <a:xfrm>
            <a:off x="328800" y="-385575"/>
            <a:ext cx="6344700" cy="228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Structure from motion</a:t>
            </a:r>
            <a:endParaRPr sz="3200"/>
          </a:p>
        </p:txBody>
      </p:sp>
      <p:sp>
        <p:nvSpPr>
          <p:cNvPr id="176" name="Google Shape;176;p26"/>
          <p:cNvSpPr txBox="1"/>
          <p:nvPr/>
        </p:nvSpPr>
        <p:spPr>
          <a:xfrm>
            <a:off x="447250" y="397575"/>
            <a:ext cx="798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77" name="Google Shape;177;p26"/>
          <p:cNvPicPr preferRelativeResize="0"/>
          <p:nvPr/>
        </p:nvPicPr>
        <p:blipFill>
          <a:blip r:embed="rId4">
            <a:alphaModFix/>
          </a:blip>
          <a:stretch>
            <a:fillRect/>
          </a:stretch>
        </p:blipFill>
        <p:spPr>
          <a:xfrm>
            <a:off x="905250" y="1664825"/>
            <a:ext cx="2704075" cy="1999550"/>
          </a:xfrm>
          <a:prstGeom prst="rect">
            <a:avLst/>
          </a:prstGeom>
          <a:noFill/>
          <a:ln>
            <a:noFill/>
          </a:ln>
        </p:spPr>
      </p:pic>
      <p:pic>
        <p:nvPicPr>
          <p:cNvPr id="178" name="Google Shape;178;p26"/>
          <p:cNvPicPr preferRelativeResize="0"/>
          <p:nvPr/>
        </p:nvPicPr>
        <p:blipFill>
          <a:blip r:embed="rId5">
            <a:alphaModFix/>
          </a:blip>
          <a:stretch>
            <a:fillRect/>
          </a:stretch>
        </p:blipFill>
        <p:spPr>
          <a:xfrm>
            <a:off x="4396875" y="1189629"/>
            <a:ext cx="3666925" cy="35919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descr="Overhead shot of young people sitting on a boardwalk" id="183" name="Google Shape;183;p27"/>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84" name="Google Shape;184;p27"/>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Team Voldemort</a:t>
            </a:r>
            <a:endParaRPr sz="4000"/>
          </a:p>
          <a:p>
            <a:pPr indent="0" lvl="0" marL="0" rtl="0" algn="l">
              <a:spcBef>
                <a:spcPts val="1000"/>
              </a:spcBef>
              <a:spcAft>
                <a:spcPts val="0"/>
              </a:spcAft>
              <a:buNone/>
            </a:pPr>
            <a:r>
              <a:t/>
            </a:r>
            <a:endParaRPr sz="4000"/>
          </a:p>
          <a:p>
            <a:pPr indent="0" lvl="0" marL="0" rtl="0" algn="l">
              <a:spcBef>
                <a:spcPts val="1000"/>
              </a:spcBef>
              <a:spcAft>
                <a:spcPts val="0"/>
              </a:spcAft>
              <a:buNone/>
            </a:pPr>
            <a:r>
              <a:rPr lang="en" sz="1400"/>
              <a:t>Team Members:</a:t>
            </a:r>
            <a:endParaRPr sz="1400"/>
          </a:p>
          <a:p>
            <a:pPr indent="0" lvl="0" marL="0" rtl="0" algn="l">
              <a:spcBef>
                <a:spcPts val="1000"/>
              </a:spcBef>
              <a:spcAft>
                <a:spcPts val="0"/>
              </a:spcAft>
              <a:buNone/>
            </a:pPr>
            <a:r>
              <a:rPr lang="en" sz="1400"/>
              <a:t>Aaditya Pramod</a:t>
            </a:r>
            <a:endParaRPr sz="1400"/>
          </a:p>
          <a:p>
            <a:pPr indent="0" lvl="0" marL="0" rtl="0" algn="l">
              <a:spcBef>
                <a:spcPts val="1000"/>
              </a:spcBef>
              <a:spcAft>
                <a:spcPts val="0"/>
              </a:spcAft>
              <a:buNone/>
            </a:pPr>
            <a:r>
              <a:rPr lang="en" sz="1400"/>
              <a:t>Dikshita Pillai</a:t>
            </a:r>
            <a:endParaRPr sz="1400"/>
          </a:p>
          <a:p>
            <a:pPr indent="0" lvl="0" marL="0" rtl="0" algn="l">
              <a:spcBef>
                <a:spcPts val="1000"/>
              </a:spcBef>
              <a:spcAft>
                <a:spcPts val="0"/>
              </a:spcAft>
              <a:buNone/>
            </a:pPr>
            <a:r>
              <a:rPr lang="en" sz="1400"/>
              <a:t>Akhil Nair</a:t>
            </a:r>
            <a:endParaRPr sz="1400"/>
          </a:p>
          <a:p>
            <a:pPr indent="0" lvl="0" marL="0" rtl="0" algn="l">
              <a:spcBef>
                <a:spcPts val="1000"/>
              </a:spcBef>
              <a:spcAft>
                <a:spcPts val="0"/>
              </a:spcAft>
              <a:buNone/>
            </a:pPr>
            <a:r>
              <a:rPr lang="en" sz="1400"/>
              <a:t>Maria Rose</a:t>
            </a:r>
            <a:endParaRPr sz="1400"/>
          </a:p>
          <a:p>
            <a:pPr indent="0" lvl="0" marL="0" rtl="0" algn="l">
              <a:spcBef>
                <a:spcPts val="1000"/>
              </a:spcBef>
              <a:spcAft>
                <a:spcPts val="1000"/>
              </a:spcAft>
              <a:buNone/>
            </a:pPr>
            <a:r>
              <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0" y="0"/>
            <a:ext cx="9144000" cy="5143500"/>
          </a:xfrm>
          <a:prstGeom prst="rect">
            <a:avLst/>
          </a:prstGeom>
          <a:noFill/>
          <a:ln>
            <a:noFill/>
          </a:ln>
        </p:spPr>
      </p:pic>
      <p:sp>
        <p:nvSpPr>
          <p:cNvPr id="74" name="Google Shape;74;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latin typeface="Arial"/>
                <a:ea typeface="Arial"/>
                <a:cs typeface="Arial"/>
                <a:sym typeface="Arial"/>
              </a:rPr>
              <a:t>Aim</a:t>
            </a:r>
            <a:r>
              <a:rPr b="1" lang="en" sz="4800">
                <a:latin typeface="Arial"/>
                <a:ea typeface="Arial"/>
                <a:cs typeface="Arial"/>
                <a:sym typeface="Arial"/>
              </a:rPr>
              <a:t>: </a:t>
            </a:r>
            <a:endParaRPr sz="4800">
              <a:latin typeface="Arial"/>
              <a:ea typeface="Arial"/>
              <a:cs typeface="Arial"/>
              <a:sym typeface="Arial"/>
            </a:endParaRPr>
          </a:p>
          <a:p>
            <a:pPr indent="-317436" lvl="0" marL="457200" marR="45397" rtl="0" algn="l">
              <a:lnSpc>
                <a:spcPct val="100085"/>
              </a:lnSpc>
              <a:spcBef>
                <a:spcPts val="1007"/>
              </a:spcBef>
              <a:spcAft>
                <a:spcPts val="0"/>
              </a:spcAft>
              <a:buSzPts val="1399"/>
              <a:buFont typeface="Arial"/>
              <a:buChar char="●"/>
            </a:pPr>
            <a:r>
              <a:rPr lang="en" sz="1399">
                <a:latin typeface="Arial"/>
                <a:ea typeface="Arial"/>
                <a:cs typeface="Arial"/>
                <a:sym typeface="Arial"/>
              </a:rPr>
              <a:t>The aim of this problem statement is to leverage state of the art technology to make educational platforms more robust and unleash the potential  of the pupils, instructors and the classroom by accurate </a:t>
            </a:r>
            <a:r>
              <a:rPr lang="en" sz="1399">
                <a:latin typeface="Arial"/>
                <a:ea typeface="Arial"/>
                <a:cs typeface="Arial"/>
                <a:sym typeface="Arial"/>
              </a:rPr>
              <a:t>monitoring</a:t>
            </a:r>
            <a:r>
              <a:rPr lang="en" sz="1399">
                <a:latin typeface="Arial"/>
                <a:ea typeface="Arial"/>
                <a:cs typeface="Arial"/>
                <a:sym typeface="Arial"/>
              </a:rPr>
              <a:t> through:</a:t>
            </a:r>
            <a:endParaRPr sz="1399">
              <a:latin typeface="Arial"/>
              <a:ea typeface="Arial"/>
              <a:cs typeface="Arial"/>
              <a:sym typeface="Arial"/>
            </a:endParaRPr>
          </a:p>
          <a:p>
            <a:pPr indent="0" lvl="0" marL="914400" marR="45397" rtl="0" algn="l">
              <a:lnSpc>
                <a:spcPct val="100085"/>
              </a:lnSpc>
              <a:spcBef>
                <a:spcPts val="1007"/>
              </a:spcBef>
              <a:spcAft>
                <a:spcPts val="0"/>
              </a:spcAft>
              <a:buNone/>
            </a:pPr>
            <a:r>
              <a:t/>
            </a:r>
            <a:endParaRPr sz="1399">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Automated Attendance </a:t>
            </a:r>
            <a:r>
              <a:rPr lang="en" sz="1220">
                <a:latin typeface="Arial"/>
                <a:ea typeface="Arial"/>
                <a:cs typeface="Arial"/>
                <a:sym typeface="Arial"/>
              </a:rPr>
              <a:t>(through </a:t>
            </a:r>
            <a:r>
              <a:rPr lang="en" sz="1220">
                <a:latin typeface="Arial"/>
                <a:ea typeface="Arial"/>
                <a:cs typeface="Arial"/>
                <a:sym typeface="Arial"/>
              </a:rPr>
              <a:t>photographs</a:t>
            </a:r>
            <a:r>
              <a:rPr lang="en" sz="1220">
                <a:latin typeface="Arial"/>
                <a:ea typeface="Arial"/>
                <a:cs typeface="Arial"/>
                <a:sym typeface="Arial"/>
              </a:rPr>
              <a:t> or video camera)</a:t>
            </a:r>
            <a:endParaRPr sz="1220">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Student performance </a:t>
            </a:r>
            <a:r>
              <a:rPr lang="en" sz="1220">
                <a:latin typeface="Arial"/>
                <a:ea typeface="Arial"/>
                <a:cs typeface="Arial"/>
                <a:sym typeface="Arial"/>
              </a:rPr>
              <a:t>(analyzing past metrics and raising red flags)</a:t>
            </a:r>
            <a:endParaRPr sz="1220">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TLDR  </a:t>
            </a:r>
            <a:r>
              <a:rPr lang="en" sz="1220">
                <a:latin typeface="Arial"/>
                <a:ea typeface="Arial"/>
                <a:cs typeface="Arial"/>
                <a:sym typeface="Arial"/>
              </a:rPr>
              <a:t>(Summarizing lectures)</a:t>
            </a:r>
            <a:endParaRPr sz="1220">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Attentiveness Detection </a:t>
            </a:r>
            <a:r>
              <a:rPr lang="en" sz="1220">
                <a:latin typeface="Arial"/>
                <a:ea typeface="Arial"/>
                <a:cs typeface="Arial"/>
                <a:sym typeface="Arial"/>
              </a:rPr>
              <a:t>(gaze tracking and posture recognition)</a:t>
            </a:r>
            <a:endParaRPr sz="1220">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Student Sentiment</a:t>
            </a:r>
            <a:r>
              <a:rPr lang="en" sz="1320">
                <a:latin typeface="Arial"/>
                <a:ea typeface="Arial"/>
                <a:cs typeface="Arial"/>
                <a:sym typeface="Arial"/>
              </a:rPr>
              <a:t> </a:t>
            </a:r>
            <a:r>
              <a:rPr lang="en" sz="1220">
                <a:latin typeface="Arial"/>
                <a:ea typeface="Arial"/>
                <a:cs typeface="Arial"/>
                <a:sym typeface="Arial"/>
              </a:rPr>
              <a:t>(basic social media tracking)</a:t>
            </a:r>
            <a:endParaRPr sz="1220">
              <a:latin typeface="Arial"/>
              <a:ea typeface="Arial"/>
              <a:cs typeface="Arial"/>
              <a:sym typeface="Arial"/>
            </a:endParaRPr>
          </a:p>
          <a:p>
            <a:pPr indent="-318770" lvl="0" marL="457200" rtl="0" algn="l">
              <a:spcBef>
                <a:spcPts val="0"/>
              </a:spcBef>
              <a:spcAft>
                <a:spcPts val="0"/>
              </a:spcAft>
              <a:buSzPts val="1420"/>
              <a:buFont typeface="Arial"/>
              <a:buAutoNum type="arabicPeriod"/>
            </a:pPr>
            <a:r>
              <a:rPr b="1" lang="en" sz="1420">
                <a:latin typeface="Arial"/>
                <a:ea typeface="Arial"/>
                <a:cs typeface="Arial"/>
                <a:sym typeface="Arial"/>
              </a:rPr>
              <a:t>Reference Building</a:t>
            </a:r>
            <a:r>
              <a:rPr lang="en" sz="1220">
                <a:latin typeface="Arial"/>
                <a:ea typeface="Arial"/>
                <a:cs typeface="Arial"/>
                <a:sym typeface="Arial"/>
              </a:rPr>
              <a:t> (Hyperlinking concepts to related articles)</a:t>
            </a:r>
            <a:endParaRPr sz="1220">
              <a:latin typeface="Arial"/>
              <a:ea typeface="Arial"/>
              <a:cs typeface="Arial"/>
              <a:sym typeface="Arial"/>
            </a:endParaRPr>
          </a:p>
          <a:p>
            <a:pPr indent="0" lvl="0" marL="0" rtl="0" algn="l">
              <a:spcBef>
                <a:spcPts val="0"/>
              </a:spcBef>
              <a:spcAft>
                <a:spcPts val="0"/>
              </a:spcAft>
              <a:buNone/>
            </a:pPr>
            <a:r>
              <a:t/>
            </a:r>
            <a:endParaRPr b="1" sz="142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Lecture Synopsis </a:t>
            </a:r>
            <a:endParaRPr/>
          </a:p>
          <a:p>
            <a:pPr indent="0" lvl="0" marL="0" rtl="0" algn="l">
              <a:spcBef>
                <a:spcPts val="0"/>
              </a:spcBef>
              <a:spcAft>
                <a:spcPts val="0"/>
              </a:spcAft>
              <a:buNone/>
            </a:pPr>
            <a:r>
              <a:rPr lang="en" sz="1500"/>
              <a:t>Keyword extraction and summary</a:t>
            </a:r>
            <a:endParaRPr sz="1500"/>
          </a:p>
        </p:txBody>
      </p:sp>
      <p:sp>
        <p:nvSpPr>
          <p:cNvPr id="80" name="Google Shape;80;p15"/>
          <p:cNvSpPr txBox="1"/>
          <p:nvPr>
            <p:ph idx="1" type="body"/>
          </p:nvPr>
        </p:nvSpPr>
        <p:spPr>
          <a:xfrm>
            <a:off x="471900" y="1883350"/>
            <a:ext cx="72270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Summarizing </a:t>
            </a:r>
            <a:endParaRPr sz="1800"/>
          </a:p>
          <a:p>
            <a:pPr indent="-342900" lvl="1" marL="914400" rtl="0" algn="l">
              <a:spcBef>
                <a:spcPts val="0"/>
              </a:spcBef>
              <a:spcAft>
                <a:spcPts val="0"/>
              </a:spcAft>
              <a:buSzPts val="1800"/>
              <a:buChar char="○"/>
            </a:pPr>
            <a:r>
              <a:rPr lang="en" sz="1800"/>
              <a:t>Works using nltk.</a:t>
            </a:r>
            <a:endParaRPr sz="1800"/>
          </a:p>
          <a:p>
            <a:pPr indent="-342900" lvl="1" marL="914400" rtl="0" algn="l">
              <a:spcBef>
                <a:spcPts val="0"/>
              </a:spcBef>
              <a:spcAft>
                <a:spcPts val="0"/>
              </a:spcAft>
              <a:buSzPts val="1800"/>
              <a:buChar char="○"/>
            </a:pPr>
            <a:r>
              <a:rPr lang="en" sz="1800"/>
              <a:t>We first tokenize the source text to words and then get the frequency table for words that are not commonly used in english.</a:t>
            </a:r>
            <a:endParaRPr sz="1800"/>
          </a:p>
          <a:p>
            <a:pPr indent="-342900" lvl="1" marL="914400" rtl="0" algn="l">
              <a:spcBef>
                <a:spcPts val="0"/>
              </a:spcBef>
              <a:spcAft>
                <a:spcPts val="0"/>
              </a:spcAft>
              <a:buSzPts val="1800"/>
              <a:buChar char="○"/>
            </a:pPr>
            <a:r>
              <a:rPr lang="en" sz="1800"/>
              <a:t>Then we tokenize sentences and prioritize them based on how many important words they contain.</a:t>
            </a:r>
            <a:endParaRPr sz="1800"/>
          </a:p>
          <a:p>
            <a:pPr indent="-342900" lvl="1" marL="914400" rtl="0" algn="l">
              <a:spcBef>
                <a:spcPts val="0"/>
              </a:spcBef>
              <a:spcAft>
                <a:spcPts val="0"/>
              </a:spcAft>
              <a:buSzPts val="1800"/>
              <a:buChar char="○"/>
            </a:pPr>
            <a:r>
              <a:rPr lang="en" sz="1800"/>
              <a:t>These sentences are then concatenated to form the summary.</a:t>
            </a:r>
            <a:endParaRPr sz="1800"/>
          </a:p>
        </p:txBody>
      </p:sp>
      <p:cxnSp>
        <p:nvCxnSpPr>
          <p:cNvPr id="81" name="Google Shape;81;p15"/>
          <p:cNvCxnSpPr/>
          <p:nvPr/>
        </p:nvCxnSpPr>
        <p:spPr>
          <a:xfrm rot="10800000">
            <a:off x="546900" y="485740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Lecture Synopsis</a:t>
            </a:r>
            <a:r>
              <a:rPr lang="en"/>
              <a:t> </a:t>
            </a:r>
            <a:endParaRPr/>
          </a:p>
          <a:p>
            <a:pPr indent="0" lvl="0" marL="0" rtl="0" algn="l">
              <a:spcBef>
                <a:spcPts val="0"/>
              </a:spcBef>
              <a:spcAft>
                <a:spcPts val="0"/>
              </a:spcAft>
              <a:buNone/>
            </a:pPr>
            <a:r>
              <a:rPr lang="en" sz="1500"/>
              <a:t>Keyword extraction and summary</a:t>
            </a:r>
            <a:endParaRPr sz="1500"/>
          </a:p>
        </p:txBody>
      </p:sp>
      <p:sp>
        <p:nvSpPr>
          <p:cNvPr id="87" name="Google Shape;87;p16"/>
          <p:cNvSpPr txBox="1"/>
          <p:nvPr>
            <p:ph idx="1" type="body"/>
          </p:nvPr>
        </p:nvSpPr>
        <p:spPr>
          <a:xfrm>
            <a:off x="471900" y="1883350"/>
            <a:ext cx="72270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Keyword extraction</a:t>
            </a:r>
            <a:endParaRPr sz="1800"/>
          </a:p>
          <a:p>
            <a:pPr indent="-342900" lvl="1" marL="914400" rtl="0" algn="l">
              <a:spcBef>
                <a:spcPts val="0"/>
              </a:spcBef>
              <a:spcAft>
                <a:spcPts val="0"/>
              </a:spcAft>
              <a:buSzPts val="1800"/>
              <a:buChar char="○"/>
            </a:pPr>
            <a:r>
              <a:rPr lang="en" sz="1800"/>
              <a:t>Works using YAKE(Yet Another Keyword Extractor).</a:t>
            </a:r>
            <a:endParaRPr sz="1800"/>
          </a:p>
          <a:p>
            <a:pPr indent="-342900" lvl="1" marL="914400" rtl="0" algn="l">
              <a:spcBef>
                <a:spcPts val="0"/>
              </a:spcBef>
              <a:spcAft>
                <a:spcPts val="0"/>
              </a:spcAft>
              <a:buSzPts val="1800"/>
              <a:buChar char="○"/>
            </a:pPr>
            <a:r>
              <a:rPr lang="en" sz="1800"/>
              <a:t>The keywords are ordered according to their frequency in the text and then the top 10 are selected.</a:t>
            </a:r>
            <a:endParaRPr sz="1800"/>
          </a:p>
          <a:p>
            <a:pPr indent="-342900" lvl="1" marL="914400" rtl="0" algn="l">
              <a:spcBef>
                <a:spcPts val="0"/>
              </a:spcBef>
              <a:spcAft>
                <a:spcPts val="0"/>
              </a:spcAft>
              <a:buSzPts val="1800"/>
              <a:buChar char="○"/>
            </a:pPr>
            <a:r>
              <a:rPr lang="en" sz="1800"/>
              <a:t>It works on the statistical properties of the source text and finds the most dominant words in the text.</a:t>
            </a:r>
            <a:endParaRPr sz="1800"/>
          </a:p>
        </p:txBody>
      </p:sp>
      <p:cxnSp>
        <p:nvCxnSpPr>
          <p:cNvPr id="88" name="Google Shape;88;p16"/>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Student performance analysis</a:t>
            </a:r>
            <a:endParaRPr/>
          </a:p>
          <a:p>
            <a:pPr indent="0" lvl="0" marL="0" rtl="0" algn="l">
              <a:spcBef>
                <a:spcPts val="0"/>
              </a:spcBef>
              <a:spcAft>
                <a:spcPts val="0"/>
              </a:spcAft>
              <a:buNone/>
            </a:pPr>
            <a:r>
              <a:t/>
            </a:r>
            <a:endParaRPr sz="1500"/>
          </a:p>
        </p:txBody>
      </p:sp>
      <p:sp>
        <p:nvSpPr>
          <p:cNvPr id="94" name="Google Shape;94;p17"/>
          <p:cNvSpPr txBox="1"/>
          <p:nvPr>
            <p:ph idx="1" type="body"/>
          </p:nvPr>
        </p:nvSpPr>
        <p:spPr>
          <a:xfrm>
            <a:off x="471900" y="1883350"/>
            <a:ext cx="72270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Academic performance monitored as per the performance in the quarterly examinations.</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en" sz="1800"/>
              <a:t>The performance is expressed in the form of graphs for better representation.</a:t>
            </a:r>
            <a:endParaRPr sz="1800"/>
          </a:p>
        </p:txBody>
      </p:sp>
      <p:cxnSp>
        <p:nvCxnSpPr>
          <p:cNvPr id="95" name="Google Shape;95;p17"/>
          <p:cNvCxnSpPr/>
          <p:nvPr/>
        </p:nvCxnSpPr>
        <p:spPr>
          <a:xfrm rot="10800000">
            <a:off x="498450" y="447570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Automated attendance system</a:t>
            </a:r>
            <a:r>
              <a:rPr lang="en"/>
              <a:t> </a:t>
            </a:r>
            <a:endParaRPr/>
          </a:p>
          <a:p>
            <a:pPr indent="0" lvl="0" marL="0" rtl="0" algn="l">
              <a:spcBef>
                <a:spcPts val="0"/>
              </a:spcBef>
              <a:spcAft>
                <a:spcPts val="0"/>
              </a:spcAft>
              <a:buNone/>
            </a:pPr>
            <a:r>
              <a:rPr lang="en" sz="1500"/>
              <a:t>Smart ID cards and facial recognition</a:t>
            </a:r>
            <a:endParaRPr sz="1500"/>
          </a:p>
        </p:txBody>
      </p:sp>
      <p:sp>
        <p:nvSpPr>
          <p:cNvPr id="101" name="Google Shape;101;p18"/>
          <p:cNvSpPr txBox="1"/>
          <p:nvPr>
            <p:ph idx="1" type="body"/>
          </p:nvPr>
        </p:nvSpPr>
        <p:spPr>
          <a:xfrm>
            <a:off x="471900" y="1883350"/>
            <a:ext cx="72270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Attendance system</a:t>
            </a:r>
            <a:endParaRPr sz="1800"/>
          </a:p>
          <a:p>
            <a:pPr indent="-342900" lvl="1" marL="914400" rtl="0" algn="l">
              <a:spcBef>
                <a:spcPts val="0"/>
              </a:spcBef>
              <a:spcAft>
                <a:spcPts val="0"/>
              </a:spcAft>
              <a:buSzPts val="1800"/>
              <a:buChar char="○"/>
            </a:pPr>
            <a:r>
              <a:rPr lang="en" sz="1800"/>
              <a:t>Face detection and facial recognition of people for a more efficient and less time consuming system. </a:t>
            </a:r>
            <a:endParaRPr sz="1800"/>
          </a:p>
          <a:p>
            <a:pPr indent="-342900" lvl="1" marL="914400" rtl="0" algn="l">
              <a:spcBef>
                <a:spcPts val="0"/>
              </a:spcBef>
              <a:spcAft>
                <a:spcPts val="0"/>
              </a:spcAft>
              <a:buSzPts val="1800"/>
              <a:buChar char="○"/>
            </a:pPr>
            <a:r>
              <a:rPr lang="en" sz="1800"/>
              <a:t>W</a:t>
            </a:r>
            <a:r>
              <a:rPr lang="en" sz="1800"/>
              <a:t>orks using ‘openCV-python’ and ‘face-recognition’ libraries.</a:t>
            </a:r>
            <a:endParaRPr sz="1800"/>
          </a:p>
          <a:p>
            <a:pPr indent="-342900" lvl="1" marL="914400" rtl="0" algn="l">
              <a:spcBef>
                <a:spcPts val="0"/>
              </a:spcBef>
              <a:spcAft>
                <a:spcPts val="0"/>
              </a:spcAft>
              <a:buSzPts val="1800"/>
              <a:buChar char="○"/>
            </a:pPr>
            <a:r>
              <a:rPr lang="en" sz="1800"/>
              <a:t>The face is detected from an image using Histogram of Gradients (HOG) algorithm and the location of the face is taken as output.</a:t>
            </a:r>
            <a:endParaRPr sz="1800"/>
          </a:p>
          <a:p>
            <a:pPr indent="-342900" lvl="1" marL="914400" rtl="0" algn="l">
              <a:spcBef>
                <a:spcPts val="0"/>
              </a:spcBef>
              <a:spcAft>
                <a:spcPts val="0"/>
              </a:spcAft>
              <a:buSzPts val="1800"/>
              <a:buChar char="○"/>
            </a:pPr>
            <a:r>
              <a:rPr lang="en" sz="1800"/>
              <a:t>The face is then encoded using it's location to give 128 parameters using the pre-trained neural network.</a:t>
            </a:r>
            <a:endParaRPr sz="1800"/>
          </a:p>
          <a:p>
            <a:pPr indent="0" lvl="0" marL="914400" rtl="0" algn="l">
              <a:spcBef>
                <a:spcPts val="1600"/>
              </a:spcBef>
              <a:spcAft>
                <a:spcPts val="1600"/>
              </a:spcAft>
              <a:buNone/>
            </a:pPr>
            <a:r>
              <a:t/>
            </a:r>
            <a:endParaRPr sz="1800"/>
          </a:p>
        </p:txBody>
      </p:sp>
      <p:cxnSp>
        <p:nvCxnSpPr>
          <p:cNvPr id="102" name="Google Shape;102;p18"/>
          <p:cNvCxnSpPr/>
          <p:nvPr/>
        </p:nvCxnSpPr>
        <p:spPr>
          <a:xfrm rot="10800000">
            <a:off x="498450" y="48669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Automated attendance system </a:t>
            </a:r>
            <a:endParaRPr/>
          </a:p>
          <a:p>
            <a:pPr indent="0" lvl="0" marL="0" rtl="0" algn="l">
              <a:spcBef>
                <a:spcPts val="0"/>
              </a:spcBef>
              <a:spcAft>
                <a:spcPts val="0"/>
              </a:spcAft>
              <a:buNone/>
            </a:pPr>
            <a:r>
              <a:rPr lang="en" sz="1500"/>
              <a:t>Smart ID cards and facial recognition</a:t>
            </a:r>
            <a:endParaRPr/>
          </a:p>
        </p:txBody>
      </p:sp>
      <p:sp>
        <p:nvSpPr>
          <p:cNvPr id="108" name="Google Shape;108;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encodings between different images are matched to recognise faces.</a:t>
            </a:r>
            <a:endParaRPr/>
          </a:p>
          <a:p>
            <a:pPr indent="-342900" lvl="0" marL="457200" rtl="0" algn="l">
              <a:spcBef>
                <a:spcPts val="0"/>
              </a:spcBef>
              <a:spcAft>
                <a:spcPts val="0"/>
              </a:spcAft>
              <a:buSzPts val="1800"/>
              <a:buChar char="●"/>
            </a:pPr>
            <a:r>
              <a:rPr lang="en"/>
              <a:t>The faces wit</a:t>
            </a:r>
            <a:r>
              <a:rPr lang="en"/>
              <a:t>h the least “facial_distance” are most similar to each other and hence can be used to recognise faces.</a:t>
            </a:r>
            <a:endParaRPr/>
          </a:p>
          <a:p>
            <a:pPr indent="-342900" lvl="0" marL="457200" rtl="0" algn="l">
              <a:spcBef>
                <a:spcPts val="0"/>
              </a:spcBef>
              <a:spcAft>
                <a:spcPts val="0"/>
              </a:spcAft>
              <a:buSzPts val="1800"/>
              <a:buChar char="●"/>
            </a:pPr>
            <a:r>
              <a:rPr lang="en"/>
              <a:t>Smart ID cards provided to the students that they need to punch in for attendance.</a:t>
            </a:r>
            <a:endParaRPr/>
          </a:p>
          <a:p>
            <a:pPr indent="0" lvl="0" marL="0" rtl="0" algn="l">
              <a:spcBef>
                <a:spcPts val="1600"/>
              </a:spcBef>
              <a:spcAft>
                <a:spcPts val="1600"/>
              </a:spcAft>
              <a:buNone/>
            </a:pPr>
            <a:r>
              <a:rPr lang="en"/>
              <a:t> </a:t>
            </a:r>
            <a:endParaRPr/>
          </a:p>
        </p:txBody>
      </p:sp>
      <p:cxnSp>
        <p:nvCxnSpPr>
          <p:cNvPr id="109" name="Google Shape;109;p19"/>
          <p:cNvCxnSpPr/>
          <p:nvPr/>
        </p:nvCxnSpPr>
        <p:spPr>
          <a:xfrm rot="10800000">
            <a:off x="412575" y="4485225"/>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Attentiveness detection </a:t>
            </a:r>
            <a:endParaRPr/>
          </a:p>
          <a:p>
            <a:pPr indent="0" lvl="0" marL="0" rtl="0" algn="l">
              <a:spcBef>
                <a:spcPts val="0"/>
              </a:spcBef>
              <a:spcAft>
                <a:spcPts val="0"/>
              </a:spcAft>
              <a:buNone/>
            </a:pPr>
            <a:r>
              <a:rPr lang="en" sz="1500"/>
              <a:t>Gaze tracking and posture recognition</a:t>
            </a:r>
            <a:endParaRPr sz="1500"/>
          </a:p>
        </p:txBody>
      </p:sp>
      <p:sp>
        <p:nvSpPr>
          <p:cNvPr id="115" name="Google Shape;115;p20"/>
          <p:cNvSpPr txBox="1"/>
          <p:nvPr>
            <p:ph idx="1" type="body"/>
          </p:nvPr>
        </p:nvSpPr>
        <p:spPr>
          <a:xfrm>
            <a:off x="471900" y="1919075"/>
            <a:ext cx="8147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Gaze tracking</a:t>
            </a:r>
            <a:endParaRPr sz="1800"/>
          </a:p>
          <a:p>
            <a:pPr indent="-342900" lvl="1" marL="914400" rtl="0" algn="l">
              <a:spcBef>
                <a:spcPts val="0"/>
              </a:spcBef>
              <a:spcAft>
                <a:spcPts val="0"/>
              </a:spcAft>
              <a:buSzPts val="1800"/>
              <a:buChar char="○"/>
            </a:pPr>
            <a:r>
              <a:rPr lang="en" sz="1800"/>
              <a:t>This is to monitor the eye movement of the students and analyze how often their eyes waver from the screen and their basic attention span.</a:t>
            </a:r>
            <a:endParaRPr sz="1800"/>
          </a:p>
          <a:p>
            <a:pPr indent="-342900" lvl="1" marL="914400" rtl="0" algn="l">
              <a:spcBef>
                <a:spcPts val="0"/>
              </a:spcBef>
              <a:spcAft>
                <a:spcPts val="0"/>
              </a:spcAft>
              <a:buSzPts val="1800"/>
              <a:buChar char="○"/>
            </a:pPr>
            <a:r>
              <a:rPr lang="en" sz="1800"/>
              <a:t>This </a:t>
            </a:r>
            <a:r>
              <a:rPr lang="en" sz="1800"/>
              <a:t>can</a:t>
            </a:r>
            <a:r>
              <a:rPr lang="en" sz="1800"/>
              <a:t> be further used as a metric to train a machine learning model to measure the attentiveness in the classroom.</a:t>
            </a:r>
            <a:endParaRPr sz="1800"/>
          </a:p>
          <a:p>
            <a:pPr indent="-342900" lvl="1" marL="914400" rtl="0" algn="l">
              <a:spcBef>
                <a:spcPts val="0"/>
              </a:spcBef>
              <a:spcAft>
                <a:spcPts val="0"/>
              </a:spcAft>
              <a:buSzPts val="1800"/>
              <a:buChar char="○"/>
            </a:pPr>
            <a:r>
              <a:rPr lang="en" sz="1800"/>
              <a:t>This can act as an insight to the teachers to make the class more interactive.</a:t>
            </a:r>
            <a:endParaRPr sz="1800"/>
          </a:p>
          <a:p>
            <a:pPr indent="0" lvl="0" marL="457200" rtl="0" algn="l">
              <a:spcBef>
                <a:spcPts val="1600"/>
              </a:spcBef>
              <a:spcAft>
                <a:spcPts val="1600"/>
              </a:spcAft>
              <a:buNone/>
            </a:pPr>
            <a:r>
              <a:t/>
            </a:r>
            <a:endParaRPr sz="1800"/>
          </a:p>
        </p:txBody>
      </p:sp>
      <p:cxnSp>
        <p:nvCxnSpPr>
          <p:cNvPr id="116" name="Google Shape;116;p20"/>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Attentiveness detection </a:t>
            </a:r>
            <a:endParaRPr/>
          </a:p>
          <a:p>
            <a:pPr indent="0" lvl="0" marL="0" rtl="0" algn="l">
              <a:spcBef>
                <a:spcPts val="0"/>
              </a:spcBef>
              <a:spcAft>
                <a:spcPts val="0"/>
              </a:spcAft>
              <a:buNone/>
            </a:pPr>
            <a:r>
              <a:rPr lang="en" sz="1500"/>
              <a:t>Gaze tracking and posture recognition</a:t>
            </a:r>
            <a:endParaRPr sz="1500"/>
          </a:p>
        </p:txBody>
      </p:sp>
      <p:sp>
        <p:nvSpPr>
          <p:cNvPr id="122" name="Google Shape;122;p21"/>
          <p:cNvSpPr txBox="1"/>
          <p:nvPr>
            <p:ph idx="1" type="body"/>
          </p:nvPr>
        </p:nvSpPr>
        <p:spPr>
          <a:xfrm>
            <a:off x="471900" y="1728288"/>
            <a:ext cx="39999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Posture recognition</a:t>
            </a:r>
            <a:endParaRPr sz="1800"/>
          </a:p>
          <a:p>
            <a:pPr indent="-317500" lvl="1" marL="914400" rtl="0" algn="l">
              <a:spcBef>
                <a:spcPts val="0"/>
              </a:spcBef>
              <a:spcAft>
                <a:spcPts val="0"/>
              </a:spcAft>
              <a:buSzPts val="1400"/>
              <a:buChar char="○"/>
            </a:pPr>
            <a:r>
              <a:rPr lang="en" sz="1400"/>
              <a:t>Implementation using Python | openCV |Tensorflow frozen models</a:t>
            </a:r>
            <a:endParaRPr sz="1400"/>
          </a:p>
          <a:p>
            <a:pPr indent="-317500" lvl="1" marL="914400" rtl="0" algn="l">
              <a:spcBef>
                <a:spcPts val="0"/>
              </a:spcBef>
              <a:spcAft>
                <a:spcPts val="0"/>
              </a:spcAft>
              <a:buClr>
                <a:srgbClr val="737373"/>
              </a:buClr>
              <a:buSzPts val="1400"/>
              <a:buChar char="○"/>
            </a:pPr>
            <a:r>
              <a:rPr lang="en" sz="1400">
                <a:solidFill>
                  <a:srgbClr val="737373"/>
                </a:solidFill>
                <a:highlight>
                  <a:srgbClr val="FFFFFF"/>
                </a:highlight>
              </a:rPr>
              <a:t>Human Pose Estimation is defined as the problem of localization of human joints (also known as keypoints - elbows, wrists, etc) in images or videos</a:t>
            </a:r>
            <a:endParaRPr sz="1400">
              <a:solidFill>
                <a:srgbClr val="737373"/>
              </a:solidFill>
              <a:highlight>
                <a:srgbClr val="FFFFFF"/>
              </a:highlight>
            </a:endParaRPr>
          </a:p>
          <a:p>
            <a:pPr indent="-317500" lvl="1" marL="914400" rtl="0" algn="l">
              <a:spcBef>
                <a:spcPts val="0"/>
              </a:spcBef>
              <a:spcAft>
                <a:spcPts val="0"/>
              </a:spcAft>
              <a:buClr>
                <a:srgbClr val="737373"/>
              </a:buClr>
              <a:buSzPts val="1400"/>
              <a:buChar char="○"/>
            </a:pPr>
            <a:r>
              <a:rPr lang="en" sz="1400">
                <a:solidFill>
                  <a:srgbClr val="737373"/>
                </a:solidFill>
                <a:highlight>
                  <a:srgbClr val="FFFFFF"/>
                </a:highlight>
              </a:rPr>
              <a:t>2D Pose Estimation - Estimate a 2D pose (x,y) coordinates for each joint from a RGB image.</a:t>
            </a:r>
            <a:endParaRPr sz="1400">
              <a:solidFill>
                <a:srgbClr val="737373"/>
              </a:solidFill>
              <a:highlight>
                <a:srgbClr val="FFFFFF"/>
              </a:highlight>
            </a:endParaRPr>
          </a:p>
        </p:txBody>
      </p:sp>
      <p:cxnSp>
        <p:nvCxnSpPr>
          <p:cNvPr id="123" name="Google Shape;123;p21"/>
          <p:cNvCxnSpPr/>
          <p:nvPr/>
        </p:nvCxnSpPr>
        <p:spPr>
          <a:xfrm rot="10800000">
            <a:off x="509400" y="4857425"/>
            <a:ext cx="8147100" cy="0"/>
          </a:xfrm>
          <a:prstGeom prst="straightConnector1">
            <a:avLst/>
          </a:prstGeom>
          <a:noFill/>
          <a:ln cap="flat" cmpd="sng" w="19050">
            <a:solidFill>
              <a:schemeClr val="dk1"/>
            </a:solidFill>
            <a:prstDash val="dot"/>
            <a:round/>
            <a:headEnd len="med" w="med" type="none"/>
            <a:tailEnd len="med" w="med" type="none"/>
          </a:ln>
        </p:spPr>
      </p:cxnSp>
      <p:sp>
        <p:nvSpPr>
          <p:cNvPr id="124" name="Google Shape;124;p21"/>
          <p:cNvSpPr txBox="1"/>
          <p:nvPr/>
        </p:nvSpPr>
        <p:spPr>
          <a:xfrm>
            <a:off x="4681400" y="1908725"/>
            <a:ext cx="4158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25" name="Google Shape;125;p21"/>
          <p:cNvPicPr preferRelativeResize="0"/>
          <p:nvPr/>
        </p:nvPicPr>
        <p:blipFill>
          <a:blip r:embed="rId3">
            <a:alphaModFix/>
          </a:blip>
          <a:stretch>
            <a:fillRect/>
          </a:stretch>
        </p:blipFill>
        <p:spPr>
          <a:xfrm>
            <a:off x="5057450" y="1917038"/>
            <a:ext cx="3636554" cy="25297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